
<file path=[Content_Types].xml><?xml version="1.0" encoding="utf-8"?>
<Types xmlns="http://schemas.openxmlformats.org/package/2006/content-types">
  <Default Extension="bin" ContentType="image/jpeg"/>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3"/>
  </p:notesMasterIdLst>
  <p:sldIdLst>
    <p:sldId id="258" r:id="rId2"/>
    <p:sldId id="276" r:id="rId3"/>
    <p:sldId id="299" r:id="rId4"/>
    <p:sldId id="277" r:id="rId5"/>
    <p:sldId id="288" r:id="rId6"/>
    <p:sldId id="289" r:id="rId7"/>
    <p:sldId id="300" r:id="rId8"/>
    <p:sldId id="263" r:id="rId9"/>
    <p:sldId id="278" r:id="rId10"/>
    <p:sldId id="282" r:id="rId11"/>
    <p:sldId id="283" r:id="rId12"/>
    <p:sldId id="286" r:id="rId13"/>
    <p:sldId id="285" r:id="rId14"/>
    <p:sldId id="284" r:id="rId15"/>
    <p:sldId id="287" r:id="rId16"/>
    <p:sldId id="261" r:id="rId17"/>
    <p:sldId id="262" r:id="rId18"/>
    <p:sldId id="264" r:id="rId19"/>
    <p:sldId id="301" r:id="rId20"/>
    <p:sldId id="266" r:id="rId21"/>
    <p:sldId id="267" r:id="rId22"/>
    <p:sldId id="268" r:id="rId23"/>
    <p:sldId id="290" r:id="rId24"/>
    <p:sldId id="291" r:id="rId25"/>
    <p:sldId id="292" r:id="rId26"/>
    <p:sldId id="295" r:id="rId27"/>
    <p:sldId id="294" r:id="rId28"/>
    <p:sldId id="296" r:id="rId29"/>
    <p:sldId id="297" r:id="rId30"/>
    <p:sldId id="265" r:id="rId31"/>
    <p:sldId id="29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10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1" autoAdjust="0"/>
    <p:restoredTop sz="85696" autoAdjust="0"/>
  </p:normalViewPr>
  <p:slideViewPr>
    <p:cSldViewPr snapToGrid="0">
      <p:cViewPr varScale="1">
        <p:scale>
          <a:sx n="58" d="100"/>
          <a:sy n="58" d="100"/>
        </p:scale>
        <p:origin x="8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7/18/2017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2075793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3</a:t>
            </a:fld>
            <a:endParaRPr lang="en-US"/>
          </a:p>
        </p:txBody>
      </p:sp>
    </p:spTree>
    <p:extLst>
      <p:ext uri="{BB962C8B-B14F-4D97-AF65-F5344CB8AC3E}">
        <p14:creationId xmlns:p14="http://schemas.microsoft.com/office/powerpoint/2010/main" val="4134936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23</a:t>
            </a:fld>
            <a:endParaRPr lang="en-US"/>
          </a:p>
        </p:txBody>
      </p:sp>
    </p:spTree>
    <p:extLst>
      <p:ext uri="{BB962C8B-B14F-4D97-AF65-F5344CB8AC3E}">
        <p14:creationId xmlns:p14="http://schemas.microsoft.com/office/powerpoint/2010/main" val="3604371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24</a:t>
            </a:fld>
            <a:endParaRPr lang="en-US"/>
          </a:p>
        </p:txBody>
      </p:sp>
    </p:spTree>
    <p:extLst>
      <p:ext uri="{BB962C8B-B14F-4D97-AF65-F5344CB8AC3E}">
        <p14:creationId xmlns:p14="http://schemas.microsoft.com/office/powerpoint/2010/main" val="3534615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25</a:t>
            </a:fld>
            <a:endParaRPr lang="en-US"/>
          </a:p>
        </p:txBody>
      </p:sp>
    </p:spTree>
    <p:extLst>
      <p:ext uri="{BB962C8B-B14F-4D97-AF65-F5344CB8AC3E}">
        <p14:creationId xmlns:p14="http://schemas.microsoft.com/office/powerpoint/2010/main" val="2670916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26</a:t>
            </a:fld>
            <a:endParaRPr lang="en-US"/>
          </a:p>
        </p:txBody>
      </p:sp>
    </p:spTree>
    <p:extLst>
      <p:ext uri="{BB962C8B-B14F-4D97-AF65-F5344CB8AC3E}">
        <p14:creationId xmlns:p14="http://schemas.microsoft.com/office/powerpoint/2010/main" val="3141487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27</a:t>
            </a:fld>
            <a:endParaRPr lang="en-US"/>
          </a:p>
        </p:txBody>
      </p:sp>
    </p:spTree>
    <p:extLst>
      <p:ext uri="{BB962C8B-B14F-4D97-AF65-F5344CB8AC3E}">
        <p14:creationId xmlns:p14="http://schemas.microsoft.com/office/powerpoint/2010/main" val="2184917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28</a:t>
            </a:fld>
            <a:endParaRPr lang="en-US"/>
          </a:p>
        </p:txBody>
      </p:sp>
    </p:spTree>
    <p:extLst>
      <p:ext uri="{BB962C8B-B14F-4D97-AF65-F5344CB8AC3E}">
        <p14:creationId xmlns:p14="http://schemas.microsoft.com/office/powerpoint/2010/main" val="1319770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29</a:t>
            </a:fld>
            <a:endParaRPr lang="en-US"/>
          </a:p>
        </p:txBody>
      </p:sp>
    </p:spTree>
    <p:extLst>
      <p:ext uri="{BB962C8B-B14F-4D97-AF65-F5344CB8AC3E}">
        <p14:creationId xmlns:p14="http://schemas.microsoft.com/office/powerpoint/2010/main" val="847422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30</a:t>
            </a:fld>
            <a:endParaRPr lang="en-US"/>
          </a:p>
        </p:txBody>
      </p:sp>
    </p:spTree>
    <p:extLst>
      <p:ext uri="{BB962C8B-B14F-4D97-AF65-F5344CB8AC3E}">
        <p14:creationId xmlns:p14="http://schemas.microsoft.com/office/powerpoint/2010/main" val="523745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31</a:t>
            </a:fld>
            <a:endParaRPr lang="en-US"/>
          </a:p>
        </p:txBody>
      </p:sp>
    </p:spTree>
    <p:extLst>
      <p:ext uri="{BB962C8B-B14F-4D97-AF65-F5344CB8AC3E}">
        <p14:creationId xmlns:p14="http://schemas.microsoft.com/office/powerpoint/2010/main" val="272516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6</a:t>
            </a:fld>
            <a:endParaRPr lang="en-US"/>
          </a:p>
        </p:txBody>
      </p:sp>
    </p:spTree>
    <p:extLst>
      <p:ext uri="{BB962C8B-B14F-4D97-AF65-F5344CB8AC3E}">
        <p14:creationId xmlns:p14="http://schemas.microsoft.com/office/powerpoint/2010/main" val="703946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9</a:t>
            </a:fld>
            <a:endParaRPr lang="en-US"/>
          </a:p>
        </p:txBody>
      </p:sp>
    </p:spTree>
    <p:extLst>
      <p:ext uri="{BB962C8B-B14F-4D97-AF65-F5344CB8AC3E}">
        <p14:creationId xmlns:p14="http://schemas.microsoft.com/office/powerpoint/2010/main" val="3748417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10</a:t>
            </a:fld>
            <a:endParaRPr lang="en-US"/>
          </a:p>
        </p:txBody>
      </p:sp>
    </p:spTree>
    <p:extLst>
      <p:ext uri="{BB962C8B-B14F-4D97-AF65-F5344CB8AC3E}">
        <p14:creationId xmlns:p14="http://schemas.microsoft.com/office/powerpoint/2010/main" val="2465338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11</a:t>
            </a:fld>
            <a:endParaRPr lang="en-US"/>
          </a:p>
        </p:txBody>
      </p:sp>
    </p:spTree>
    <p:extLst>
      <p:ext uri="{BB962C8B-B14F-4D97-AF65-F5344CB8AC3E}">
        <p14:creationId xmlns:p14="http://schemas.microsoft.com/office/powerpoint/2010/main" val="3236639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12</a:t>
            </a:fld>
            <a:endParaRPr lang="en-US"/>
          </a:p>
        </p:txBody>
      </p:sp>
    </p:spTree>
    <p:extLst>
      <p:ext uri="{BB962C8B-B14F-4D97-AF65-F5344CB8AC3E}">
        <p14:creationId xmlns:p14="http://schemas.microsoft.com/office/powerpoint/2010/main" val="922044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13</a:t>
            </a:fld>
            <a:endParaRPr lang="en-US"/>
          </a:p>
        </p:txBody>
      </p:sp>
    </p:spTree>
    <p:extLst>
      <p:ext uri="{BB962C8B-B14F-4D97-AF65-F5344CB8AC3E}">
        <p14:creationId xmlns:p14="http://schemas.microsoft.com/office/powerpoint/2010/main" val="2013231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15</a:t>
            </a:fld>
            <a:endParaRPr lang="en-US"/>
          </a:p>
        </p:txBody>
      </p:sp>
    </p:spTree>
    <p:extLst>
      <p:ext uri="{BB962C8B-B14F-4D97-AF65-F5344CB8AC3E}">
        <p14:creationId xmlns:p14="http://schemas.microsoft.com/office/powerpoint/2010/main" val="2121260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17</a:t>
            </a:fld>
            <a:endParaRPr lang="en-US"/>
          </a:p>
        </p:txBody>
      </p:sp>
    </p:spTree>
    <p:extLst>
      <p:ext uri="{BB962C8B-B14F-4D97-AF65-F5344CB8AC3E}">
        <p14:creationId xmlns:p14="http://schemas.microsoft.com/office/powerpoint/2010/main" val="560325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7/18/2017</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958000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006555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413607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61182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4076759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8356245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31022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598950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590689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63483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pPr/>
              <a:t>7/18/2017</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067753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7/18/2017</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849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YOG6Z7O8W10" TargetMode="Externa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CE030C-40CA-44AA-B5FF-8A267D0511F1}"/>
              </a:ext>
            </a:extLst>
          </p:cNvPr>
          <p:cNvSpPr/>
          <p:nvPr/>
        </p:nvSpPr>
        <p:spPr>
          <a:xfrm>
            <a:off x="3383763" y="286439"/>
            <a:ext cx="6385982" cy="3183874"/>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descr="the logo of an international educational progra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5494"/>
            <a:ext cx="2525055" cy="1442889"/>
          </a:xfrm>
          <a:prstGeom prst="rect">
            <a:avLst/>
          </a:prstGeom>
        </p:spPr>
      </p:pic>
      <p:sp>
        <p:nvSpPr>
          <p:cNvPr id="2" name="Title 1"/>
          <p:cNvSpPr>
            <a:spLocks noGrp="1"/>
          </p:cNvSpPr>
          <p:nvPr>
            <p:ph type="ctrTitle"/>
          </p:nvPr>
        </p:nvSpPr>
        <p:spPr>
          <a:xfrm>
            <a:off x="1126734" y="4282769"/>
            <a:ext cx="10121488" cy="551528"/>
          </a:xfrm>
        </p:spPr>
        <p:txBody>
          <a:bodyPr>
            <a:normAutofit fontScale="90000"/>
          </a:bodyPr>
          <a:lstStyle/>
          <a:p>
            <a:r>
              <a:rPr lang="en-US" sz="3600" dirty="0"/>
              <a:t>International Baccalaureate introduction</a:t>
            </a:r>
          </a:p>
        </p:txBody>
      </p:sp>
      <p:sp>
        <p:nvSpPr>
          <p:cNvPr id="3" name="Content Placeholder 2"/>
          <p:cNvSpPr>
            <a:spLocks noGrp="1"/>
          </p:cNvSpPr>
          <p:nvPr>
            <p:ph type="subTitle" idx="1"/>
          </p:nvPr>
        </p:nvSpPr>
        <p:spPr>
          <a:xfrm>
            <a:off x="1126734" y="5011809"/>
            <a:ext cx="8643011" cy="767146"/>
          </a:xfrm>
        </p:spPr>
        <p:txBody>
          <a:bodyPr>
            <a:normAutofit/>
          </a:bodyPr>
          <a:lstStyle/>
          <a:p>
            <a:r>
              <a:rPr lang="en-US" dirty="0"/>
              <a:t>Mr. </a:t>
            </a:r>
            <a:r>
              <a:rPr lang="en-US" dirty="0" err="1"/>
              <a:t>benson</a:t>
            </a:r>
            <a:r>
              <a:rPr lang="en-US" dirty="0"/>
              <a:t> – </a:t>
            </a:r>
            <a:r>
              <a:rPr lang="en-US" dirty="0" err="1"/>
              <a:t>ib</a:t>
            </a:r>
            <a:r>
              <a:rPr lang="en-US" dirty="0"/>
              <a:t> coordinator and instructor</a:t>
            </a:r>
            <a:endParaRPr dirty="0"/>
          </a:p>
        </p:txBody>
      </p:sp>
      <p:pic>
        <p:nvPicPr>
          <p:cNvPr id="8" name="Picture 7" descr="A picture containing sky, outdoor&#10;&#10;Description generated with very high confidence">
            <a:extLst>
              <a:ext uri="{FF2B5EF4-FFF2-40B4-BE49-F238E27FC236}">
                <a16:creationId xmlns:a16="http://schemas.microsoft.com/office/drawing/2014/main" id="{340A48DB-29ED-4791-870E-B4910B1847AC}"/>
              </a:ext>
            </a:extLst>
          </p:cNvPr>
          <p:cNvPicPr>
            <a:picLocks noChangeAspect="1"/>
          </p:cNvPicPr>
          <p:nvPr/>
        </p:nvPicPr>
        <p:blipFill>
          <a:blip r:embed="rId3"/>
          <a:stretch>
            <a:fillRect/>
          </a:stretch>
        </p:blipFill>
        <p:spPr>
          <a:xfrm>
            <a:off x="3584574" y="503531"/>
            <a:ext cx="5962956" cy="2749691"/>
          </a:xfrm>
          <a:prstGeom prst="rect">
            <a:avLst/>
          </a:prstGeom>
        </p:spPr>
      </p:pic>
    </p:spTree>
    <p:extLst>
      <p:ext uri="{BB962C8B-B14F-4D97-AF65-F5344CB8AC3E}">
        <p14:creationId xmlns:p14="http://schemas.microsoft.com/office/powerpoint/2010/main" val="16568217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892" y="710040"/>
            <a:ext cx="9603275" cy="1371580"/>
          </a:xfrm>
        </p:spPr>
        <p:txBody>
          <a:bodyPr>
            <a:normAutofit/>
          </a:bodyPr>
          <a:lstStyle/>
          <a:p>
            <a:r>
              <a:rPr lang="en-US" dirty="0" err="1">
                <a:solidFill>
                  <a:srgbClr val="FFFFFF"/>
                </a:solidFill>
              </a:rPr>
              <a:t>Ib</a:t>
            </a:r>
            <a:r>
              <a:rPr lang="en-US" dirty="0">
                <a:solidFill>
                  <a:srgbClr val="FFFFFF"/>
                </a:solidFill>
              </a:rPr>
              <a:t> diploma </a:t>
            </a:r>
            <a:br>
              <a:rPr lang="en-US" dirty="0">
                <a:solidFill>
                  <a:srgbClr val="FFFFFF"/>
                </a:solidFill>
              </a:rPr>
            </a:br>
            <a:r>
              <a:rPr lang="en-US" dirty="0" err="1">
                <a:solidFill>
                  <a:srgbClr val="FFFFFF"/>
                </a:solidFill>
              </a:rPr>
              <a:t>programme</a:t>
            </a:r>
            <a:r>
              <a:rPr lang="en-US" dirty="0">
                <a:solidFill>
                  <a:srgbClr val="FFFFFF"/>
                </a:solidFill>
              </a:rPr>
              <a:t> model</a:t>
            </a:r>
          </a:p>
        </p:txBody>
      </p:sp>
      <p:pic>
        <p:nvPicPr>
          <p:cNvPr id="8" name="Content Placeholder 7">
            <a:extLst>
              <a:ext uri="{FF2B5EF4-FFF2-40B4-BE49-F238E27FC236}">
                <a16:creationId xmlns:a16="http://schemas.microsoft.com/office/drawing/2014/main" id="{CE84195F-213A-4DB9-ACE6-20BD088980F4}"/>
              </a:ext>
            </a:extLst>
          </p:cNvPr>
          <p:cNvPicPr>
            <a:picLocks noGrp="1" noChangeAspect="1"/>
          </p:cNvPicPr>
          <p:nvPr>
            <p:ph idx="1"/>
          </p:nvPr>
        </p:nvPicPr>
        <p:blipFill>
          <a:blip r:embed="rId3"/>
          <a:stretch>
            <a:fillRect/>
          </a:stretch>
        </p:blipFill>
        <p:spPr>
          <a:xfrm>
            <a:off x="5475793" y="154236"/>
            <a:ext cx="6576659" cy="6576659"/>
          </a:xfrm>
        </p:spPr>
      </p:pic>
      <p:sp>
        <p:nvSpPr>
          <p:cNvPr id="12" name="Content Placeholder 5">
            <a:extLst>
              <a:ext uri="{FF2B5EF4-FFF2-40B4-BE49-F238E27FC236}">
                <a16:creationId xmlns:a16="http://schemas.microsoft.com/office/drawing/2014/main" id="{6AF2E210-1E74-42D5-BA04-45D03A54EEA5}"/>
              </a:ext>
            </a:extLst>
          </p:cNvPr>
          <p:cNvSpPr txBox="1">
            <a:spLocks/>
          </p:cNvSpPr>
          <p:nvPr/>
        </p:nvSpPr>
        <p:spPr>
          <a:xfrm>
            <a:off x="429658" y="2522864"/>
            <a:ext cx="4211650" cy="4073738"/>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CA" sz="3200" b="1" dirty="0">
                <a:cs typeface="Times New Roman" panose="02020603050405020304" pitchFamily="18" charset="0"/>
              </a:rPr>
              <a:t>Group 2: </a:t>
            </a:r>
          </a:p>
          <a:p>
            <a:pPr marL="0" indent="0">
              <a:buNone/>
            </a:pPr>
            <a:r>
              <a:rPr lang="en-US" sz="3200" b="1" dirty="0"/>
              <a:t>Language B </a:t>
            </a:r>
          </a:p>
          <a:p>
            <a:pPr marL="0" indent="0">
              <a:buNone/>
            </a:pPr>
            <a:endParaRPr lang="en-US" sz="2400" b="1" dirty="0"/>
          </a:p>
          <a:p>
            <a:r>
              <a:rPr lang="en-US" b="1" dirty="0"/>
              <a:t>Mandarin (HL and SL)</a:t>
            </a:r>
            <a:br>
              <a:rPr lang="en-US" sz="3600" dirty="0"/>
            </a:br>
            <a:r>
              <a:rPr lang="en-US" b="1" dirty="0"/>
              <a:t>Instructor:  Lizzie Li</a:t>
            </a:r>
            <a:endParaRPr lang="en-US" sz="3600" dirty="0">
              <a:cs typeface="Times New Roman" panose="02020603050405020304" pitchFamily="18" charset="0"/>
            </a:endParaRPr>
          </a:p>
        </p:txBody>
      </p:sp>
    </p:spTree>
    <p:extLst>
      <p:ext uri="{BB962C8B-B14F-4D97-AF65-F5344CB8AC3E}">
        <p14:creationId xmlns:p14="http://schemas.microsoft.com/office/powerpoint/2010/main" val="2512001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892" y="710040"/>
            <a:ext cx="9603275" cy="1371580"/>
          </a:xfrm>
        </p:spPr>
        <p:txBody>
          <a:bodyPr>
            <a:normAutofit/>
          </a:bodyPr>
          <a:lstStyle/>
          <a:p>
            <a:r>
              <a:rPr lang="en-US" dirty="0" err="1">
                <a:solidFill>
                  <a:srgbClr val="FFFFFF"/>
                </a:solidFill>
              </a:rPr>
              <a:t>Ib</a:t>
            </a:r>
            <a:r>
              <a:rPr lang="en-US" dirty="0">
                <a:solidFill>
                  <a:srgbClr val="FFFFFF"/>
                </a:solidFill>
              </a:rPr>
              <a:t> diploma </a:t>
            </a:r>
            <a:br>
              <a:rPr lang="en-US" dirty="0">
                <a:solidFill>
                  <a:srgbClr val="FFFFFF"/>
                </a:solidFill>
              </a:rPr>
            </a:br>
            <a:r>
              <a:rPr lang="en-US" dirty="0" err="1">
                <a:solidFill>
                  <a:srgbClr val="FFFFFF"/>
                </a:solidFill>
              </a:rPr>
              <a:t>programme</a:t>
            </a:r>
            <a:r>
              <a:rPr lang="en-US" dirty="0">
                <a:solidFill>
                  <a:srgbClr val="FFFFFF"/>
                </a:solidFill>
              </a:rPr>
              <a:t> model</a:t>
            </a:r>
          </a:p>
        </p:txBody>
      </p:sp>
      <p:pic>
        <p:nvPicPr>
          <p:cNvPr id="8" name="Content Placeholder 7">
            <a:extLst>
              <a:ext uri="{FF2B5EF4-FFF2-40B4-BE49-F238E27FC236}">
                <a16:creationId xmlns:a16="http://schemas.microsoft.com/office/drawing/2014/main" id="{CE84195F-213A-4DB9-ACE6-20BD088980F4}"/>
              </a:ext>
            </a:extLst>
          </p:cNvPr>
          <p:cNvPicPr>
            <a:picLocks noGrp="1" noChangeAspect="1"/>
          </p:cNvPicPr>
          <p:nvPr>
            <p:ph idx="1"/>
          </p:nvPr>
        </p:nvPicPr>
        <p:blipFill>
          <a:blip r:embed="rId3"/>
          <a:stretch>
            <a:fillRect/>
          </a:stretch>
        </p:blipFill>
        <p:spPr>
          <a:xfrm>
            <a:off x="5475793" y="154236"/>
            <a:ext cx="6576659" cy="6576659"/>
          </a:xfrm>
        </p:spPr>
      </p:pic>
      <p:sp>
        <p:nvSpPr>
          <p:cNvPr id="12" name="Content Placeholder 5">
            <a:extLst>
              <a:ext uri="{FF2B5EF4-FFF2-40B4-BE49-F238E27FC236}">
                <a16:creationId xmlns:a16="http://schemas.microsoft.com/office/drawing/2014/main" id="{6AF2E210-1E74-42D5-BA04-45D03A54EEA5}"/>
              </a:ext>
            </a:extLst>
          </p:cNvPr>
          <p:cNvSpPr txBox="1">
            <a:spLocks/>
          </p:cNvSpPr>
          <p:nvPr/>
        </p:nvSpPr>
        <p:spPr>
          <a:xfrm>
            <a:off x="429657" y="2159306"/>
            <a:ext cx="4792337" cy="4698694"/>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CA" sz="3200" b="1" dirty="0">
                <a:cs typeface="Times New Roman" panose="02020603050405020304" pitchFamily="18" charset="0"/>
              </a:rPr>
              <a:t>Group 3: </a:t>
            </a:r>
          </a:p>
          <a:p>
            <a:pPr marL="0" indent="0">
              <a:buNone/>
            </a:pPr>
            <a:r>
              <a:rPr lang="en-CA" sz="3200" b="1" dirty="0">
                <a:cs typeface="Times New Roman" panose="02020603050405020304" pitchFamily="18" charset="0"/>
              </a:rPr>
              <a:t>Individuals &amp; Societies</a:t>
            </a:r>
          </a:p>
          <a:p>
            <a:pPr marL="0" indent="0">
              <a:buNone/>
            </a:pPr>
            <a:endParaRPr lang="en-US" sz="1050" b="1" dirty="0"/>
          </a:p>
          <a:p>
            <a:r>
              <a:rPr lang="en-US" b="1" dirty="0"/>
              <a:t>History (HL and SL)</a:t>
            </a:r>
            <a:br>
              <a:rPr lang="en-US" dirty="0"/>
            </a:br>
            <a:r>
              <a:rPr lang="en-US" b="1" dirty="0"/>
              <a:t>Instructor:  John Gunther</a:t>
            </a:r>
            <a:endParaRPr lang="en-US" b="1" dirty="0">
              <a:cs typeface="Times New Roman" panose="02020603050405020304" pitchFamily="18" charset="0"/>
            </a:endParaRPr>
          </a:p>
          <a:p>
            <a:endParaRPr lang="en-US" sz="1000" b="1" dirty="0"/>
          </a:p>
          <a:p>
            <a:r>
              <a:rPr lang="en-US" b="1" dirty="0"/>
              <a:t>Psychology (SL)</a:t>
            </a:r>
            <a:br>
              <a:rPr lang="en-US" dirty="0"/>
            </a:br>
            <a:r>
              <a:rPr lang="en-US" b="1" dirty="0"/>
              <a:t>Instructor:  Ryan Benson</a:t>
            </a:r>
            <a:endParaRPr lang="en-CA" b="1" dirty="0">
              <a:cs typeface="Times New Roman" panose="02020603050405020304" pitchFamily="18" charset="0"/>
            </a:endParaRPr>
          </a:p>
        </p:txBody>
      </p:sp>
    </p:spTree>
    <p:extLst>
      <p:ext uri="{BB962C8B-B14F-4D97-AF65-F5344CB8AC3E}">
        <p14:creationId xmlns:p14="http://schemas.microsoft.com/office/powerpoint/2010/main" val="31766964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892" y="710040"/>
            <a:ext cx="9603275" cy="1371580"/>
          </a:xfrm>
        </p:spPr>
        <p:txBody>
          <a:bodyPr>
            <a:normAutofit/>
          </a:bodyPr>
          <a:lstStyle/>
          <a:p>
            <a:r>
              <a:rPr lang="en-US" dirty="0" err="1">
                <a:solidFill>
                  <a:srgbClr val="FFFFFF"/>
                </a:solidFill>
              </a:rPr>
              <a:t>Ib</a:t>
            </a:r>
            <a:r>
              <a:rPr lang="en-US" dirty="0">
                <a:solidFill>
                  <a:srgbClr val="FFFFFF"/>
                </a:solidFill>
              </a:rPr>
              <a:t> diploma </a:t>
            </a:r>
            <a:br>
              <a:rPr lang="en-US" dirty="0">
                <a:solidFill>
                  <a:srgbClr val="FFFFFF"/>
                </a:solidFill>
              </a:rPr>
            </a:br>
            <a:r>
              <a:rPr lang="en-US" dirty="0" err="1">
                <a:solidFill>
                  <a:srgbClr val="FFFFFF"/>
                </a:solidFill>
              </a:rPr>
              <a:t>programme</a:t>
            </a:r>
            <a:r>
              <a:rPr lang="en-US" dirty="0">
                <a:solidFill>
                  <a:srgbClr val="FFFFFF"/>
                </a:solidFill>
              </a:rPr>
              <a:t> model</a:t>
            </a:r>
          </a:p>
        </p:txBody>
      </p:sp>
      <p:pic>
        <p:nvPicPr>
          <p:cNvPr id="8" name="Content Placeholder 7">
            <a:extLst>
              <a:ext uri="{FF2B5EF4-FFF2-40B4-BE49-F238E27FC236}">
                <a16:creationId xmlns:a16="http://schemas.microsoft.com/office/drawing/2014/main" id="{CE84195F-213A-4DB9-ACE6-20BD088980F4}"/>
              </a:ext>
            </a:extLst>
          </p:cNvPr>
          <p:cNvPicPr>
            <a:picLocks noGrp="1" noChangeAspect="1"/>
          </p:cNvPicPr>
          <p:nvPr>
            <p:ph idx="1"/>
          </p:nvPr>
        </p:nvPicPr>
        <p:blipFill>
          <a:blip r:embed="rId3"/>
          <a:stretch>
            <a:fillRect/>
          </a:stretch>
        </p:blipFill>
        <p:spPr>
          <a:xfrm>
            <a:off x="5475793" y="154236"/>
            <a:ext cx="6576659" cy="6576659"/>
          </a:xfrm>
        </p:spPr>
      </p:pic>
      <p:sp>
        <p:nvSpPr>
          <p:cNvPr id="12" name="Content Placeholder 5">
            <a:extLst>
              <a:ext uri="{FF2B5EF4-FFF2-40B4-BE49-F238E27FC236}">
                <a16:creationId xmlns:a16="http://schemas.microsoft.com/office/drawing/2014/main" id="{6AF2E210-1E74-42D5-BA04-45D03A54EEA5}"/>
              </a:ext>
            </a:extLst>
          </p:cNvPr>
          <p:cNvSpPr txBox="1">
            <a:spLocks/>
          </p:cNvSpPr>
          <p:nvPr/>
        </p:nvSpPr>
        <p:spPr>
          <a:xfrm>
            <a:off x="429658" y="2192358"/>
            <a:ext cx="4211650" cy="4404244"/>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CA" sz="3200" b="1" dirty="0">
                <a:cs typeface="Times New Roman" panose="02020603050405020304" pitchFamily="18" charset="0"/>
              </a:rPr>
              <a:t>Group 4: Sciences</a:t>
            </a:r>
          </a:p>
          <a:p>
            <a:r>
              <a:rPr lang="en-US" b="1" dirty="0"/>
              <a:t>Biology (HL and SL)</a:t>
            </a:r>
            <a:br>
              <a:rPr lang="en-US" sz="2400" dirty="0"/>
            </a:br>
            <a:r>
              <a:rPr lang="en-US" b="1" dirty="0"/>
              <a:t>Instructor: Chris </a:t>
            </a:r>
            <a:r>
              <a:rPr lang="en-US" b="1" dirty="0" err="1"/>
              <a:t>Alpiar</a:t>
            </a:r>
            <a:endParaRPr lang="en-US" b="1" dirty="0"/>
          </a:p>
          <a:p>
            <a:pPr marL="0" indent="0">
              <a:buNone/>
            </a:pPr>
            <a:endParaRPr lang="en-US" sz="400" b="1" dirty="0"/>
          </a:p>
          <a:p>
            <a:r>
              <a:rPr lang="en-US" b="1" dirty="0"/>
              <a:t>Chemistry (HL and SL)</a:t>
            </a:r>
            <a:br>
              <a:rPr lang="en-US" sz="2400" dirty="0"/>
            </a:br>
            <a:r>
              <a:rPr lang="en-US" b="1" dirty="0"/>
              <a:t>Instructor:  Anne O'Connell</a:t>
            </a:r>
          </a:p>
          <a:p>
            <a:pPr marL="0" indent="0">
              <a:buNone/>
            </a:pPr>
            <a:endParaRPr lang="en-US" sz="400" b="1" dirty="0"/>
          </a:p>
          <a:p>
            <a:r>
              <a:rPr lang="en-US" b="1" dirty="0"/>
              <a:t>Physics (HL and SL)</a:t>
            </a:r>
            <a:br>
              <a:rPr lang="en-US" sz="2400" dirty="0"/>
            </a:br>
            <a:r>
              <a:rPr lang="en-US" b="1" dirty="0"/>
              <a:t>Instructor:  Kevin Smith</a:t>
            </a:r>
            <a:endParaRPr lang="en-CA" sz="2400" b="1" dirty="0">
              <a:cs typeface="Times New Roman" panose="02020603050405020304" pitchFamily="18" charset="0"/>
            </a:endParaRPr>
          </a:p>
        </p:txBody>
      </p:sp>
    </p:spTree>
    <p:extLst>
      <p:ext uri="{BB962C8B-B14F-4D97-AF65-F5344CB8AC3E}">
        <p14:creationId xmlns:p14="http://schemas.microsoft.com/office/powerpoint/2010/main" val="32921511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892" y="710040"/>
            <a:ext cx="9603275" cy="1371580"/>
          </a:xfrm>
        </p:spPr>
        <p:txBody>
          <a:bodyPr>
            <a:normAutofit/>
          </a:bodyPr>
          <a:lstStyle/>
          <a:p>
            <a:r>
              <a:rPr lang="en-US" dirty="0" err="1">
                <a:solidFill>
                  <a:srgbClr val="FFFFFF"/>
                </a:solidFill>
              </a:rPr>
              <a:t>Ib</a:t>
            </a:r>
            <a:r>
              <a:rPr lang="en-US" dirty="0">
                <a:solidFill>
                  <a:srgbClr val="FFFFFF"/>
                </a:solidFill>
              </a:rPr>
              <a:t> diploma </a:t>
            </a:r>
            <a:br>
              <a:rPr lang="en-US" dirty="0">
                <a:solidFill>
                  <a:srgbClr val="FFFFFF"/>
                </a:solidFill>
              </a:rPr>
            </a:br>
            <a:r>
              <a:rPr lang="en-US" dirty="0" err="1">
                <a:solidFill>
                  <a:srgbClr val="FFFFFF"/>
                </a:solidFill>
              </a:rPr>
              <a:t>programme</a:t>
            </a:r>
            <a:r>
              <a:rPr lang="en-US" dirty="0">
                <a:solidFill>
                  <a:srgbClr val="FFFFFF"/>
                </a:solidFill>
              </a:rPr>
              <a:t> model</a:t>
            </a:r>
          </a:p>
        </p:txBody>
      </p:sp>
      <p:pic>
        <p:nvPicPr>
          <p:cNvPr id="8" name="Content Placeholder 7">
            <a:extLst>
              <a:ext uri="{FF2B5EF4-FFF2-40B4-BE49-F238E27FC236}">
                <a16:creationId xmlns:a16="http://schemas.microsoft.com/office/drawing/2014/main" id="{CE84195F-213A-4DB9-ACE6-20BD088980F4}"/>
              </a:ext>
            </a:extLst>
          </p:cNvPr>
          <p:cNvPicPr>
            <a:picLocks noGrp="1" noChangeAspect="1"/>
          </p:cNvPicPr>
          <p:nvPr>
            <p:ph idx="1"/>
          </p:nvPr>
        </p:nvPicPr>
        <p:blipFill>
          <a:blip r:embed="rId3"/>
          <a:stretch>
            <a:fillRect/>
          </a:stretch>
        </p:blipFill>
        <p:spPr>
          <a:xfrm>
            <a:off x="5475793" y="154236"/>
            <a:ext cx="6576659" cy="6576659"/>
          </a:xfrm>
        </p:spPr>
      </p:pic>
      <p:sp>
        <p:nvSpPr>
          <p:cNvPr id="12" name="Content Placeholder 5">
            <a:extLst>
              <a:ext uri="{FF2B5EF4-FFF2-40B4-BE49-F238E27FC236}">
                <a16:creationId xmlns:a16="http://schemas.microsoft.com/office/drawing/2014/main" id="{6AF2E210-1E74-42D5-BA04-45D03A54EEA5}"/>
              </a:ext>
            </a:extLst>
          </p:cNvPr>
          <p:cNvSpPr txBox="1">
            <a:spLocks/>
          </p:cNvSpPr>
          <p:nvPr/>
        </p:nvSpPr>
        <p:spPr>
          <a:xfrm>
            <a:off x="429658" y="2280492"/>
            <a:ext cx="4211650" cy="4316109"/>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CA" sz="3200" b="1" dirty="0">
                <a:cs typeface="Times New Roman" panose="02020603050405020304" pitchFamily="18" charset="0"/>
              </a:rPr>
              <a:t>Group 5: Mathematics</a:t>
            </a:r>
          </a:p>
          <a:p>
            <a:pPr marL="0" indent="0">
              <a:buNone/>
            </a:pPr>
            <a:endParaRPr lang="en-CA" sz="500" b="1" dirty="0">
              <a:cs typeface="Times New Roman" panose="02020603050405020304" pitchFamily="18" charset="0"/>
            </a:endParaRPr>
          </a:p>
          <a:p>
            <a:r>
              <a:rPr lang="en-US" b="1" dirty="0"/>
              <a:t>Mathematics (HL and SL)</a:t>
            </a:r>
            <a:br>
              <a:rPr lang="en-US" sz="3200" dirty="0"/>
            </a:br>
            <a:r>
              <a:rPr lang="en-US" b="1" dirty="0"/>
              <a:t>Instructor:  Todd Miller</a:t>
            </a:r>
          </a:p>
          <a:p>
            <a:endParaRPr lang="en-US" sz="400" b="1" dirty="0"/>
          </a:p>
          <a:p>
            <a:r>
              <a:rPr lang="en-US" b="1" dirty="0"/>
              <a:t>Mathematical Studies (SL)        </a:t>
            </a:r>
            <a:br>
              <a:rPr lang="en-US" sz="3200" dirty="0"/>
            </a:br>
            <a:r>
              <a:rPr lang="en-US" b="1" dirty="0"/>
              <a:t>Instructor:  Kevin Smith</a:t>
            </a:r>
            <a:endParaRPr lang="en-CA" sz="3200" b="1" dirty="0">
              <a:cs typeface="Times New Roman" panose="02020603050405020304" pitchFamily="18" charset="0"/>
            </a:endParaRPr>
          </a:p>
        </p:txBody>
      </p:sp>
    </p:spTree>
    <p:extLst>
      <p:ext uri="{BB962C8B-B14F-4D97-AF65-F5344CB8AC3E}">
        <p14:creationId xmlns:p14="http://schemas.microsoft.com/office/powerpoint/2010/main" val="2357934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892" y="710040"/>
            <a:ext cx="9603275" cy="1371580"/>
          </a:xfrm>
        </p:spPr>
        <p:txBody>
          <a:bodyPr>
            <a:normAutofit/>
          </a:bodyPr>
          <a:lstStyle/>
          <a:p>
            <a:r>
              <a:rPr lang="en-US" dirty="0" err="1">
                <a:solidFill>
                  <a:srgbClr val="FFFFFF"/>
                </a:solidFill>
              </a:rPr>
              <a:t>Ib</a:t>
            </a:r>
            <a:r>
              <a:rPr lang="en-US" dirty="0">
                <a:solidFill>
                  <a:srgbClr val="FFFFFF"/>
                </a:solidFill>
              </a:rPr>
              <a:t> diploma </a:t>
            </a:r>
            <a:br>
              <a:rPr lang="en-US" dirty="0">
                <a:solidFill>
                  <a:srgbClr val="FFFFFF"/>
                </a:solidFill>
              </a:rPr>
            </a:br>
            <a:r>
              <a:rPr lang="en-US" dirty="0" err="1">
                <a:solidFill>
                  <a:srgbClr val="FFFFFF"/>
                </a:solidFill>
              </a:rPr>
              <a:t>programme</a:t>
            </a:r>
            <a:r>
              <a:rPr lang="en-US" dirty="0">
                <a:solidFill>
                  <a:srgbClr val="FFFFFF"/>
                </a:solidFill>
              </a:rPr>
              <a:t> model</a:t>
            </a:r>
          </a:p>
        </p:txBody>
      </p:sp>
      <p:pic>
        <p:nvPicPr>
          <p:cNvPr id="8" name="Content Placeholder 7">
            <a:extLst>
              <a:ext uri="{FF2B5EF4-FFF2-40B4-BE49-F238E27FC236}">
                <a16:creationId xmlns:a16="http://schemas.microsoft.com/office/drawing/2014/main" id="{CE84195F-213A-4DB9-ACE6-20BD088980F4}"/>
              </a:ext>
            </a:extLst>
          </p:cNvPr>
          <p:cNvPicPr>
            <a:picLocks noGrp="1" noChangeAspect="1"/>
          </p:cNvPicPr>
          <p:nvPr>
            <p:ph idx="1"/>
          </p:nvPr>
        </p:nvPicPr>
        <p:blipFill>
          <a:blip r:embed="rId2"/>
          <a:stretch>
            <a:fillRect/>
          </a:stretch>
        </p:blipFill>
        <p:spPr>
          <a:xfrm>
            <a:off x="5475793" y="154236"/>
            <a:ext cx="6576659" cy="6576659"/>
          </a:xfrm>
        </p:spPr>
      </p:pic>
      <p:sp>
        <p:nvSpPr>
          <p:cNvPr id="12" name="Content Placeholder 5">
            <a:extLst>
              <a:ext uri="{FF2B5EF4-FFF2-40B4-BE49-F238E27FC236}">
                <a16:creationId xmlns:a16="http://schemas.microsoft.com/office/drawing/2014/main" id="{6AF2E210-1E74-42D5-BA04-45D03A54EEA5}"/>
              </a:ext>
            </a:extLst>
          </p:cNvPr>
          <p:cNvSpPr txBox="1">
            <a:spLocks/>
          </p:cNvSpPr>
          <p:nvPr/>
        </p:nvSpPr>
        <p:spPr>
          <a:xfrm>
            <a:off x="429658" y="2346594"/>
            <a:ext cx="4211650" cy="4250008"/>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CA" sz="3200" b="1" dirty="0">
                <a:cs typeface="Times New Roman" panose="02020603050405020304" pitchFamily="18" charset="0"/>
              </a:rPr>
              <a:t>Group 6: </a:t>
            </a:r>
          </a:p>
          <a:p>
            <a:pPr marL="0" indent="0">
              <a:buNone/>
            </a:pPr>
            <a:r>
              <a:rPr lang="en-CA" sz="3200" b="1" dirty="0">
                <a:cs typeface="Times New Roman" panose="02020603050405020304" pitchFamily="18" charset="0"/>
              </a:rPr>
              <a:t>The Arts</a:t>
            </a:r>
          </a:p>
          <a:p>
            <a:pPr marL="0" indent="0">
              <a:buNone/>
            </a:pPr>
            <a:endParaRPr lang="en-US" b="1" dirty="0"/>
          </a:p>
          <a:p>
            <a:r>
              <a:rPr lang="en-US" b="1" dirty="0"/>
              <a:t>IB Visual Arts (HL and SL)</a:t>
            </a:r>
            <a:br>
              <a:rPr lang="en-US" sz="3200" dirty="0"/>
            </a:br>
            <a:r>
              <a:rPr lang="en-US" b="1" dirty="0"/>
              <a:t>Instructor:  Amanda Barbee</a:t>
            </a:r>
            <a:endParaRPr lang="en-CA" sz="3200" b="1" dirty="0">
              <a:cs typeface="Times New Roman" panose="02020603050405020304" pitchFamily="18" charset="0"/>
            </a:endParaRPr>
          </a:p>
        </p:txBody>
      </p:sp>
    </p:spTree>
    <p:extLst>
      <p:ext uri="{BB962C8B-B14F-4D97-AF65-F5344CB8AC3E}">
        <p14:creationId xmlns:p14="http://schemas.microsoft.com/office/powerpoint/2010/main" val="35376793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892" y="710040"/>
            <a:ext cx="9603275" cy="1371580"/>
          </a:xfrm>
        </p:spPr>
        <p:txBody>
          <a:bodyPr>
            <a:normAutofit/>
          </a:bodyPr>
          <a:lstStyle/>
          <a:p>
            <a:r>
              <a:rPr lang="en-US" dirty="0" err="1">
                <a:solidFill>
                  <a:srgbClr val="FFFFFF"/>
                </a:solidFill>
              </a:rPr>
              <a:t>Ib</a:t>
            </a:r>
            <a:r>
              <a:rPr lang="en-US" dirty="0">
                <a:solidFill>
                  <a:srgbClr val="FFFFFF"/>
                </a:solidFill>
              </a:rPr>
              <a:t> diploma </a:t>
            </a:r>
            <a:br>
              <a:rPr lang="en-US" dirty="0">
                <a:solidFill>
                  <a:srgbClr val="FFFFFF"/>
                </a:solidFill>
              </a:rPr>
            </a:br>
            <a:r>
              <a:rPr lang="en-US" dirty="0" err="1">
                <a:solidFill>
                  <a:srgbClr val="FFFFFF"/>
                </a:solidFill>
              </a:rPr>
              <a:t>programme</a:t>
            </a:r>
            <a:r>
              <a:rPr lang="en-US" dirty="0">
                <a:solidFill>
                  <a:srgbClr val="FFFFFF"/>
                </a:solidFill>
              </a:rPr>
              <a:t> model</a:t>
            </a:r>
          </a:p>
        </p:txBody>
      </p:sp>
      <p:pic>
        <p:nvPicPr>
          <p:cNvPr id="8" name="Content Placeholder 7">
            <a:extLst>
              <a:ext uri="{FF2B5EF4-FFF2-40B4-BE49-F238E27FC236}">
                <a16:creationId xmlns:a16="http://schemas.microsoft.com/office/drawing/2014/main" id="{CE84195F-213A-4DB9-ACE6-20BD088980F4}"/>
              </a:ext>
            </a:extLst>
          </p:cNvPr>
          <p:cNvPicPr>
            <a:picLocks noGrp="1" noChangeAspect="1"/>
          </p:cNvPicPr>
          <p:nvPr>
            <p:ph idx="1"/>
          </p:nvPr>
        </p:nvPicPr>
        <p:blipFill>
          <a:blip r:embed="rId3"/>
          <a:stretch>
            <a:fillRect/>
          </a:stretch>
        </p:blipFill>
        <p:spPr>
          <a:xfrm>
            <a:off x="5475793" y="154236"/>
            <a:ext cx="6576659" cy="6576659"/>
          </a:xfrm>
        </p:spPr>
      </p:pic>
      <p:sp>
        <p:nvSpPr>
          <p:cNvPr id="12" name="Content Placeholder 5">
            <a:extLst>
              <a:ext uri="{FF2B5EF4-FFF2-40B4-BE49-F238E27FC236}">
                <a16:creationId xmlns:a16="http://schemas.microsoft.com/office/drawing/2014/main" id="{6AF2E210-1E74-42D5-BA04-45D03A54EEA5}"/>
              </a:ext>
            </a:extLst>
          </p:cNvPr>
          <p:cNvSpPr txBox="1">
            <a:spLocks/>
          </p:cNvSpPr>
          <p:nvPr/>
        </p:nvSpPr>
        <p:spPr>
          <a:xfrm>
            <a:off x="429658" y="1949986"/>
            <a:ext cx="4472848" cy="4109291"/>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CA" sz="3200" b="1" dirty="0">
                <a:cs typeface="Times New Roman" panose="02020603050405020304" pitchFamily="18" charset="0"/>
              </a:rPr>
              <a:t>Core Areas</a:t>
            </a:r>
          </a:p>
          <a:p>
            <a:r>
              <a:rPr lang="en-US" b="1" dirty="0"/>
              <a:t>Theory of Knowledge  (TOK)</a:t>
            </a:r>
            <a:br>
              <a:rPr lang="en-US" dirty="0"/>
            </a:br>
            <a:r>
              <a:rPr lang="en-US" b="1" dirty="0"/>
              <a:t>Instructor:  Julie Rix</a:t>
            </a:r>
          </a:p>
          <a:p>
            <a:endParaRPr lang="en-US" sz="400" b="1" dirty="0"/>
          </a:p>
          <a:p>
            <a:r>
              <a:rPr lang="en-US" b="1" dirty="0"/>
              <a:t>Creativity,  Action, Service  (CAS)</a:t>
            </a:r>
            <a:br>
              <a:rPr lang="en-US" dirty="0"/>
            </a:br>
            <a:r>
              <a:rPr lang="en-US" b="1" dirty="0"/>
              <a:t>Coordinator:  Amanda Barbee</a:t>
            </a:r>
          </a:p>
          <a:p>
            <a:endParaRPr lang="en-US" sz="400" b="1" dirty="0"/>
          </a:p>
          <a:p>
            <a:r>
              <a:rPr lang="en-US" b="1" dirty="0"/>
              <a:t>Extended Essay (EE)</a:t>
            </a:r>
            <a:br>
              <a:rPr lang="en-US" dirty="0"/>
            </a:br>
            <a:r>
              <a:rPr lang="en-US" b="1" dirty="0"/>
              <a:t>Instructor:  Individually selected teacher coordinators</a:t>
            </a:r>
          </a:p>
        </p:txBody>
      </p:sp>
    </p:spTree>
    <p:extLst>
      <p:ext uri="{BB962C8B-B14F-4D97-AF65-F5344CB8AC3E}">
        <p14:creationId xmlns:p14="http://schemas.microsoft.com/office/powerpoint/2010/main" val="22795133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991" y="1002166"/>
            <a:ext cx="9754864" cy="1371580"/>
          </a:xfrm>
        </p:spPr>
        <p:txBody>
          <a:bodyPr>
            <a:normAutofit/>
          </a:bodyPr>
          <a:lstStyle/>
          <a:p>
            <a:r>
              <a:rPr lang="en-US" dirty="0">
                <a:solidFill>
                  <a:srgbClr val="FFFFFF"/>
                </a:solidFill>
              </a:rPr>
              <a:t>The IB learner profile</a:t>
            </a:r>
          </a:p>
        </p:txBody>
      </p:sp>
      <p:sp>
        <p:nvSpPr>
          <p:cNvPr id="7" name="Content Placeholder 6">
            <a:extLst>
              <a:ext uri="{FF2B5EF4-FFF2-40B4-BE49-F238E27FC236}">
                <a16:creationId xmlns:a16="http://schemas.microsoft.com/office/drawing/2014/main" id="{5E22CFA6-28F4-4197-AC53-E0342812ECAB}"/>
              </a:ext>
            </a:extLst>
          </p:cNvPr>
          <p:cNvSpPr txBox="1">
            <a:spLocks noGrp="1"/>
          </p:cNvSpPr>
          <p:nvPr>
            <p:ph idx="1"/>
          </p:nvPr>
        </p:nvSpPr>
        <p:spPr>
          <a:xfrm>
            <a:off x="1030136" y="1853243"/>
            <a:ext cx="5875241" cy="4298613"/>
          </a:xfrm>
          <a:prstGeom prst="rect">
            <a:avLst/>
          </a:prstGeom>
          <a:noFill/>
        </p:spPr>
        <p:txBody>
          <a:bodyPr wrap="square" rtlCol="0">
            <a:spAutoFit/>
          </a:bodyPr>
          <a:lstStyle/>
          <a:p>
            <a:r>
              <a:rPr lang="en-CA" sz="4000" dirty="0">
                <a:solidFill>
                  <a:schemeClr val="tx2">
                    <a:lumMod val="60000"/>
                    <a:lumOff val="40000"/>
                  </a:schemeClr>
                </a:solidFill>
              </a:rPr>
              <a:t>Inquirers			</a:t>
            </a:r>
          </a:p>
          <a:p>
            <a:r>
              <a:rPr lang="en-CA" sz="4000" dirty="0">
                <a:solidFill>
                  <a:schemeClr val="tx2">
                    <a:lumMod val="60000"/>
                    <a:lumOff val="40000"/>
                  </a:schemeClr>
                </a:solidFill>
              </a:rPr>
              <a:t>Knowledgeable 		</a:t>
            </a:r>
          </a:p>
          <a:p>
            <a:r>
              <a:rPr lang="en-CA" sz="4000" dirty="0">
                <a:solidFill>
                  <a:schemeClr val="tx2">
                    <a:lumMod val="60000"/>
                    <a:lumOff val="40000"/>
                  </a:schemeClr>
                </a:solidFill>
              </a:rPr>
              <a:t>Thinkers			</a:t>
            </a:r>
          </a:p>
          <a:p>
            <a:r>
              <a:rPr lang="en-CA" sz="4000" dirty="0">
                <a:solidFill>
                  <a:schemeClr val="tx2">
                    <a:lumMod val="60000"/>
                    <a:lumOff val="40000"/>
                  </a:schemeClr>
                </a:solidFill>
              </a:rPr>
              <a:t>Communicators 	</a:t>
            </a:r>
          </a:p>
          <a:p>
            <a:r>
              <a:rPr lang="en-CA" sz="4000" dirty="0">
                <a:solidFill>
                  <a:schemeClr val="tx2">
                    <a:lumMod val="60000"/>
                    <a:lumOff val="40000"/>
                  </a:schemeClr>
                </a:solidFill>
              </a:rPr>
              <a:t>Principled			</a:t>
            </a:r>
          </a:p>
        </p:txBody>
      </p:sp>
      <p:sp>
        <p:nvSpPr>
          <p:cNvPr id="10" name="Content Placeholder 6">
            <a:extLst>
              <a:ext uri="{FF2B5EF4-FFF2-40B4-BE49-F238E27FC236}">
                <a16:creationId xmlns:a16="http://schemas.microsoft.com/office/drawing/2014/main" id="{93B38BCA-7BA0-44E1-9E9B-E4B25853D9DD}"/>
              </a:ext>
            </a:extLst>
          </p:cNvPr>
          <p:cNvSpPr txBox="1">
            <a:spLocks/>
          </p:cNvSpPr>
          <p:nvPr/>
        </p:nvSpPr>
        <p:spPr>
          <a:xfrm>
            <a:off x="5303207" y="1853243"/>
            <a:ext cx="5875241" cy="4298613"/>
          </a:xfrm>
          <a:prstGeom prst="rect">
            <a:avLst/>
          </a:prstGeom>
          <a:noFill/>
        </p:spPr>
        <p:txBody>
          <a:bodyPr vert="horz" wrap="square" lIns="91440" tIns="45720" rIns="91440" bIns="45720" rtlCol="0" anchor="t">
            <a:sp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CA" sz="4000" dirty="0">
                <a:solidFill>
                  <a:schemeClr val="tx2">
                    <a:lumMod val="60000"/>
                    <a:lumOff val="40000"/>
                  </a:schemeClr>
                </a:solidFill>
              </a:rPr>
              <a:t>Open-minded			</a:t>
            </a:r>
          </a:p>
          <a:p>
            <a:r>
              <a:rPr lang="en-CA" sz="4000" dirty="0">
                <a:solidFill>
                  <a:schemeClr val="tx2">
                    <a:lumMod val="60000"/>
                    <a:lumOff val="40000"/>
                  </a:schemeClr>
                </a:solidFill>
              </a:rPr>
              <a:t>Caring 		</a:t>
            </a:r>
          </a:p>
          <a:p>
            <a:r>
              <a:rPr lang="en-CA" sz="4000" dirty="0">
                <a:solidFill>
                  <a:schemeClr val="tx2">
                    <a:lumMod val="60000"/>
                    <a:lumOff val="40000"/>
                  </a:schemeClr>
                </a:solidFill>
              </a:rPr>
              <a:t>Risk-takers			</a:t>
            </a:r>
          </a:p>
          <a:p>
            <a:r>
              <a:rPr lang="en-CA" sz="4000" dirty="0">
                <a:solidFill>
                  <a:schemeClr val="tx2">
                    <a:lumMod val="60000"/>
                    <a:lumOff val="40000"/>
                  </a:schemeClr>
                </a:solidFill>
              </a:rPr>
              <a:t>Balanced	</a:t>
            </a:r>
          </a:p>
          <a:p>
            <a:r>
              <a:rPr lang="en-CA" sz="4000" dirty="0">
                <a:solidFill>
                  <a:schemeClr val="tx2">
                    <a:lumMod val="60000"/>
                    <a:lumOff val="40000"/>
                  </a:schemeClr>
                </a:solidFill>
              </a:rPr>
              <a:t>Reflective 			</a:t>
            </a:r>
          </a:p>
        </p:txBody>
      </p:sp>
      <p:pic>
        <p:nvPicPr>
          <p:cNvPr id="6" name="Picture 5" descr="A close up of a logo&#10;&#10;Description generated with high confidence">
            <a:extLst>
              <a:ext uri="{FF2B5EF4-FFF2-40B4-BE49-F238E27FC236}">
                <a16:creationId xmlns:a16="http://schemas.microsoft.com/office/drawing/2014/main" id="{87678C30-C92B-48BD-9E32-67B337A2445D}"/>
              </a:ext>
            </a:extLst>
          </p:cNvPr>
          <p:cNvPicPr>
            <a:picLocks noChangeAspect="1"/>
          </p:cNvPicPr>
          <p:nvPr/>
        </p:nvPicPr>
        <p:blipFill>
          <a:blip r:embed="rId2"/>
          <a:stretch>
            <a:fillRect/>
          </a:stretch>
        </p:blipFill>
        <p:spPr>
          <a:xfrm>
            <a:off x="8485513" y="0"/>
            <a:ext cx="3706487" cy="3706487"/>
          </a:xfrm>
          <a:prstGeom prst="rect">
            <a:avLst/>
          </a:prstGeom>
        </p:spPr>
      </p:pic>
    </p:spTree>
    <p:extLst>
      <p:ext uri="{BB962C8B-B14F-4D97-AF65-F5344CB8AC3E}">
        <p14:creationId xmlns:p14="http://schemas.microsoft.com/office/powerpoint/2010/main" val="36386431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8730" y="1002166"/>
            <a:ext cx="9786124" cy="1371580"/>
          </a:xfrm>
        </p:spPr>
        <p:txBody>
          <a:bodyPr>
            <a:normAutofit/>
          </a:bodyPr>
          <a:lstStyle/>
          <a:p>
            <a:r>
              <a:rPr lang="en-US" dirty="0">
                <a:solidFill>
                  <a:srgbClr val="FFFFFF"/>
                </a:solidFill>
              </a:rPr>
              <a:t>The Difference between </a:t>
            </a:r>
            <a:r>
              <a:rPr lang="en-US" dirty="0" err="1">
                <a:solidFill>
                  <a:srgbClr val="FFFFFF"/>
                </a:solidFill>
              </a:rPr>
              <a:t>ap</a:t>
            </a:r>
            <a:r>
              <a:rPr lang="en-US" dirty="0">
                <a:solidFill>
                  <a:srgbClr val="FFFFFF"/>
                </a:solidFill>
              </a:rPr>
              <a:t> and IB</a:t>
            </a:r>
          </a:p>
        </p:txBody>
      </p:sp>
      <p:sp>
        <p:nvSpPr>
          <p:cNvPr id="7" name="Content Placeholder 2">
            <a:extLst>
              <a:ext uri="{FF2B5EF4-FFF2-40B4-BE49-F238E27FC236}">
                <a16:creationId xmlns:a16="http://schemas.microsoft.com/office/drawing/2014/main" id="{FD791898-6E40-405F-B874-B69BC68ABB72}"/>
              </a:ext>
            </a:extLst>
          </p:cNvPr>
          <p:cNvSpPr txBox="1">
            <a:spLocks/>
          </p:cNvSpPr>
          <p:nvPr/>
        </p:nvSpPr>
        <p:spPr>
          <a:xfrm>
            <a:off x="1170256" y="2394169"/>
            <a:ext cx="4759286" cy="55892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CA" sz="2800" b="0" i="0" u="sng" strike="noStrike" kern="1200" cap="none" spc="0" normalizeH="0" baseline="0" noProof="0" dirty="0">
                <a:ln>
                  <a:noFill/>
                </a:ln>
                <a:effectLst/>
                <a:uLnTx/>
                <a:uFillTx/>
                <a:latin typeface="Calibri"/>
                <a:ea typeface="+mn-ea"/>
                <a:cs typeface="Times New Roman" panose="02020603050405020304" pitchFamily="18" charset="0"/>
              </a:rPr>
              <a:t>AP</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effectLst/>
                <a:uLnTx/>
                <a:uFillTx/>
                <a:latin typeface="Calibri"/>
                <a:ea typeface="+mn-ea"/>
                <a:cs typeface="Times New Roman" panose="02020603050405020304" pitchFamily="18" charset="0"/>
              </a:rPr>
              <a:t>Opportunity for advanced placement in university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effectLst/>
                <a:uLnTx/>
                <a:uFillTx/>
                <a:latin typeface="Calibri"/>
                <a:ea typeface="+mn-ea"/>
                <a:cs typeface="Times New Roman" panose="02020603050405020304" pitchFamily="18" charset="0"/>
              </a:rPr>
              <a:t>Taken on a course-by-course 1-year basis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effectLst/>
                <a:uLnTx/>
                <a:uFillTx/>
                <a:latin typeface="Calibri"/>
                <a:ea typeface="+mn-ea"/>
                <a:cs typeface="Times New Roman" panose="02020603050405020304" pitchFamily="18" charset="0"/>
              </a:rPr>
              <a:t>Mark is based solely on an end of term AP exam</a:t>
            </a:r>
            <a:endParaRPr kumimoji="0" lang="en-US" sz="2800" b="0" i="0" u="none" strike="noStrike" kern="1200" cap="none" spc="0" normalizeH="0" baseline="0" noProof="0" dirty="0">
              <a:ln>
                <a:noFill/>
              </a:ln>
              <a:effectLst/>
              <a:uLnTx/>
              <a:uFillTx/>
              <a:latin typeface="Calibri"/>
              <a:ea typeface="+mn-ea"/>
              <a:cs typeface="Times New Roman" panose="02020603050405020304"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4F81BD"/>
              </a:solidFill>
              <a:effectLst/>
              <a:uLnTx/>
              <a:uFillTx/>
              <a:latin typeface="Calibri"/>
              <a:ea typeface="+mn-ea"/>
              <a:cs typeface="Times New Roman" panose="02020603050405020304" pitchFamily="18" charset="0"/>
            </a:endParaRPr>
          </a:p>
        </p:txBody>
      </p:sp>
      <p:sp>
        <p:nvSpPr>
          <p:cNvPr id="10" name="Content Placeholder 5">
            <a:extLst>
              <a:ext uri="{FF2B5EF4-FFF2-40B4-BE49-F238E27FC236}">
                <a16:creationId xmlns:a16="http://schemas.microsoft.com/office/drawing/2014/main" id="{E2C72F54-6B57-4B1C-9D5D-5A0D6B7B5298}"/>
              </a:ext>
            </a:extLst>
          </p:cNvPr>
          <p:cNvSpPr txBox="1">
            <a:spLocks/>
          </p:cNvSpPr>
          <p:nvPr/>
        </p:nvSpPr>
        <p:spPr>
          <a:xfrm>
            <a:off x="5906790" y="2373746"/>
            <a:ext cx="5148064" cy="50961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CA" sz="2800" b="0" i="0" u="sng" strike="noStrike" kern="1200" cap="none" spc="0" normalizeH="0" baseline="0" noProof="0" dirty="0">
                <a:ln>
                  <a:noFill/>
                </a:ln>
                <a:effectLst/>
                <a:uLnTx/>
                <a:uFillTx/>
                <a:latin typeface="Calibri"/>
                <a:ea typeface="+mn-ea"/>
                <a:cs typeface="Times New Roman" panose="02020603050405020304" pitchFamily="18" charset="0"/>
              </a:rPr>
              <a:t>IB</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effectLst/>
                <a:uLnTx/>
                <a:uFillTx/>
                <a:latin typeface="Calibri"/>
                <a:ea typeface="+mn-ea"/>
                <a:cs typeface="Times New Roman" panose="02020603050405020304" pitchFamily="18" charset="0"/>
              </a:rPr>
              <a:t>Opportunity for advanced placement in university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effectLst/>
                <a:uLnTx/>
                <a:uFillTx/>
                <a:latin typeface="Calibri"/>
                <a:ea typeface="+mn-ea"/>
                <a:cs typeface="Times New Roman" panose="02020603050405020304" pitchFamily="18" charset="0"/>
              </a:rPr>
              <a:t>Offers a complete 2-year program and diploma</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effectLst/>
                <a:uLnTx/>
                <a:uFillTx/>
                <a:latin typeface="Calibri"/>
                <a:ea typeface="+mn-ea"/>
                <a:cs typeface="Times New Roman" panose="02020603050405020304" pitchFamily="18" charset="0"/>
              </a:rPr>
              <a:t>Marks determined by internal assessments and final IB exams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4F81BD"/>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descr="A close up of a sign&#10;&#10;Description generated with high confidence">
            <a:extLst>
              <a:ext uri="{FF2B5EF4-FFF2-40B4-BE49-F238E27FC236}">
                <a16:creationId xmlns:a16="http://schemas.microsoft.com/office/drawing/2014/main" id="{D92B8D2B-BE45-4076-9311-089364E780E6}"/>
              </a:ext>
            </a:extLst>
          </p:cNvPr>
          <p:cNvPicPr>
            <a:picLocks noChangeAspect="1"/>
          </p:cNvPicPr>
          <p:nvPr/>
        </p:nvPicPr>
        <p:blipFill>
          <a:blip r:embed="rId3"/>
          <a:stretch>
            <a:fillRect/>
          </a:stretch>
        </p:blipFill>
        <p:spPr>
          <a:xfrm>
            <a:off x="100114" y="2123407"/>
            <a:ext cx="1408234" cy="1008414"/>
          </a:xfrm>
          <a:prstGeom prst="rect">
            <a:avLst/>
          </a:prstGeom>
        </p:spPr>
      </p:pic>
      <p:pic>
        <p:nvPicPr>
          <p:cNvPr id="12" name="Picture 11" descr="A close up of a logo&#10;&#10;Description generated with very high confidence">
            <a:extLst>
              <a:ext uri="{FF2B5EF4-FFF2-40B4-BE49-F238E27FC236}">
                <a16:creationId xmlns:a16="http://schemas.microsoft.com/office/drawing/2014/main" id="{F3BF253A-07A7-4187-B996-4775FACF9FF1}"/>
              </a:ext>
            </a:extLst>
          </p:cNvPr>
          <p:cNvPicPr>
            <a:picLocks noChangeAspect="1"/>
          </p:cNvPicPr>
          <p:nvPr/>
        </p:nvPicPr>
        <p:blipFill>
          <a:blip r:embed="rId4"/>
          <a:stretch>
            <a:fillRect/>
          </a:stretch>
        </p:blipFill>
        <p:spPr>
          <a:xfrm>
            <a:off x="9535740" y="1568677"/>
            <a:ext cx="3258564" cy="2616895"/>
          </a:xfrm>
          <a:prstGeom prst="rect">
            <a:avLst/>
          </a:prstGeom>
        </p:spPr>
      </p:pic>
    </p:spTree>
    <p:extLst>
      <p:ext uri="{BB962C8B-B14F-4D97-AF65-F5344CB8AC3E}">
        <p14:creationId xmlns:p14="http://schemas.microsoft.com/office/powerpoint/2010/main" val="29066489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53" y="836912"/>
            <a:ext cx="9325205" cy="1371580"/>
          </a:xfrm>
        </p:spPr>
        <p:txBody>
          <a:bodyPr>
            <a:normAutofit/>
          </a:bodyPr>
          <a:lstStyle/>
          <a:p>
            <a:r>
              <a:rPr lang="en-US" dirty="0">
                <a:solidFill>
                  <a:srgbClr val="FFFFFF"/>
                </a:solidFill>
              </a:rPr>
              <a:t>Academic honesty</a:t>
            </a:r>
          </a:p>
        </p:txBody>
      </p:sp>
      <p:pic>
        <p:nvPicPr>
          <p:cNvPr id="5" name="Content Placeholder 4" descr="A close up of a logo&#10;&#10;Description generated with very high confidence">
            <a:extLst>
              <a:ext uri="{FF2B5EF4-FFF2-40B4-BE49-F238E27FC236}">
                <a16:creationId xmlns:a16="http://schemas.microsoft.com/office/drawing/2014/main" id="{E25193E3-0F93-46BE-9DBB-EA53AE64DDE7}"/>
              </a:ext>
            </a:extLst>
          </p:cNvPr>
          <p:cNvPicPr>
            <a:picLocks noGrp="1" noChangeAspect="1"/>
          </p:cNvPicPr>
          <p:nvPr>
            <p:ph idx="1"/>
          </p:nvPr>
        </p:nvPicPr>
        <p:blipFill>
          <a:blip r:embed="rId2"/>
          <a:stretch>
            <a:fillRect/>
          </a:stretch>
        </p:blipFill>
        <p:spPr>
          <a:xfrm>
            <a:off x="8865658" y="205148"/>
            <a:ext cx="3078400" cy="1732921"/>
          </a:xfrm>
        </p:spPr>
      </p:pic>
      <p:sp>
        <p:nvSpPr>
          <p:cNvPr id="6" name="TextBox 5">
            <a:extLst>
              <a:ext uri="{FF2B5EF4-FFF2-40B4-BE49-F238E27FC236}">
                <a16:creationId xmlns:a16="http://schemas.microsoft.com/office/drawing/2014/main" id="{051DFA14-77A1-44FC-9E7A-7D545FD29E4B}"/>
              </a:ext>
            </a:extLst>
          </p:cNvPr>
          <p:cNvSpPr txBox="1"/>
          <p:nvPr/>
        </p:nvSpPr>
        <p:spPr>
          <a:xfrm>
            <a:off x="1079653" y="2059254"/>
            <a:ext cx="10146535" cy="3939540"/>
          </a:xfrm>
          <a:prstGeom prst="rect">
            <a:avLst/>
          </a:prstGeom>
          <a:noFill/>
        </p:spPr>
        <p:txBody>
          <a:bodyPr wrap="square" rtlCol="0">
            <a:spAutoFit/>
          </a:bodyPr>
          <a:lstStyle/>
          <a:p>
            <a:pPr marL="285750" indent="-285750">
              <a:buFont typeface="Arial" panose="020B0604020202020204" pitchFamily="34" charset="0"/>
              <a:buChar char="•"/>
            </a:pPr>
            <a:r>
              <a:rPr lang="en-US" sz="2400" dirty="0"/>
              <a:t>International Baccalaureate (IB) </a:t>
            </a:r>
            <a:r>
              <a:rPr lang="en-US" sz="2400" dirty="0" err="1"/>
              <a:t>programmes</a:t>
            </a:r>
            <a:r>
              <a:rPr lang="en-US" sz="2400" dirty="0"/>
              <a:t> encourage students to inquire and to think critically and creatively; students are then asked to give shape to their thinking through oral discussion or presentations, through visual representations and displays, and in multiple forms of writing.  </a:t>
            </a:r>
          </a:p>
          <a:p>
            <a:endParaRPr lang="en-US" sz="1400" dirty="0"/>
          </a:p>
          <a:p>
            <a:pPr marL="285750" indent="-285750">
              <a:buFont typeface="Arial" panose="020B0604020202020204" pitchFamily="34" charset="0"/>
              <a:buChar char="•"/>
            </a:pPr>
            <a:r>
              <a:rPr lang="en-US" sz="2400" dirty="0"/>
              <a:t>To this point, academic honesty is an essential aspect of teaching and learning in IB </a:t>
            </a:r>
            <a:r>
              <a:rPr lang="en-US" sz="2400" dirty="0" err="1"/>
              <a:t>programmes</a:t>
            </a:r>
            <a:r>
              <a:rPr lang="en-US" sz="2400" dirty="0"/>
              <a:t> where action is based on inquiry and reflection.</a:t>
            </a:r>
          </a:p>
          <a:p>
            <a:endParaRPr lang="en-US" sz="1400" dirty="0"/>
          </a:p>
          <a:p>
            <a:pPr marL="285750" indent="-285750">
              <a:buFont typeface="Arial" panose="020B0604020202020204" pitchFamily="34" charset="0"/>
              <a:buChar char="•"/>
            </a:pPr>
            <a:r>
              <a:rPr lang="en-US" sz="2400" dirty="0"/>
              <a:t>Academic honesty is part of being “principled”, a learner profile attribute where learners strive to “act with integrity and honesty” as we question, inquire and act.</a:t>
            </a:r>
          </a:p>
        </p:txBody>
      </p:sp>
    </p:spTree>
    <p:extLst>
      <p:ext uri="{BB962C8B-B14F-4D97-AF65-F5344CB8AC3E}">
        <p14:creationId xmlns:p14="http://schemas.microsoft.com/office/powerpoint/2010/main" val="37991094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719" y="836912"/>
            <a:ext cx="9281139" cy="1371580"/>
          </a:xfrm>
        </p:spPr>
        <p:txBody>
          <a:bodyPr>
            <a:normAutofit/>
          </a:bodyPr>
          <a:lstStyle/>
          <a:p>
            <a:r>
              <a:rPr lang="en-US" dirty="0">
                <a:solidFill>
                  <a:srgbClr val="FFFFFF"/>
                </a:solidFill>
              </a:rPr>
              <a:t>Approaches to Learning (ATL)</a:t>
            </a:r>
          </a:p>
        </p:txBody>
      </p:sp>
      <p:sp>
        <p:nvSpPr>
          <p:cNvPr id="6" name="TextBox 5">
            <a:extLst>
              <a:ext uri="{FF2B5EF4-FFF2-40B4-BE49-F238E27FC236}">
                <a16:creationId xmlns:a16="http://schemas.microsoft.com/office/drawing/2014/main" id="{051DFA14-77A1-44FC-9E7A-7D545FD29E4B}"/>
              </a:ext>
            </a:extLst>
          </p:cNvPr>
          <p:cNvSpPr txBox="1"/>
          <p:nvPr/>
        </p:nvSpPr>
        <p:spPr>
          <a:xfrm>
            <a:off x="969484" y="1967938"/>
            <a:ext cx="5840984" cy="3354765"/>
          </a:xfrm>
          <a:prstGeom prst="rect">
            <a:avLst/>
          </a:prstGeom>
          <a:noFill/>
        </p:spPr>
        <p:txBody>
          <a:bodyPr wrap="square" rtlCol="0">
            <a:spAutoFit/>
          </a:bodyPr>
          <a:lstStyle/>
          <a:p>
            <a:endParaRPr lang="en-US" sz="2400" dirty="0"/>
          </a:p>
          <a:p>
            <a:pPr marL="285750" indent="-285750">
              <a:buFont typeface="Arial" panose="020B0604020202020204" pitchFamily="34" charset="0"/>
              <a:buChar char="•"/>
            </a:pPr>
            <a:r>
              <a:rPr lang="en-US" sz="2400" dirty="0"/>
              <a:t>Through approaches to learning (ATL) in IB </a:t>
            </a:r>
            <a:r>
              <a:rPr lang="en-US" sz="2400" dirty="0" err="1"/>
              <a:t>programmes</a:t>
            </a:r>
            <a:r>
              <a:rPr lang="en-US" sz="2400" dirty="0"/>
              <a:t>, students develop skills that have relevance across the curriculum and help them “learn how to learn”.  The ATL skills are as follows: </a:t>
            </a:r>
          </a:p>
          <a:p>
            <a:endParaRPr lang="en-US" sz="2000" dirty="0"/>
          </a:p>
          <a:p>
            <a:pPr algn="ctr"/>
            <a:r>
              <a:rPr lang="en-US" sz="2400" i="1" dirty="0"/>
              <a:t>• Self-management • Social • Communication • Thinking • Research</a:t>
            </a:r>
          </a:p>
        </p:txBody>
      </p:sp>
      <p:pic>
        <p:nvPicPr>
          <p:cNvPr id="8" name="Picture 7" descr="A picture containing electronics&#10;&#10;Description generated with very high confidence">
            <a:extLst>
              <a:ext uri="{FF2B5EF4-FFF2-40B4-BE49-F238E27FC236}">
                <a16:creationId xmlns:a16="http://schemas.microsoft.com/office/drawing/2014/main" id="{DAE730FA-FA76-4B04-AD91-0BA4A5C419FD}"/>
              </a:ext>
            </a:extLst>
          </p:cNvPr>
          <p:cNvPicPr>
            <a:picLocks noChangeAspect="1"/>
          </p:cNvPicPr>
          <p:nvPr/>
        </p:nvPicPr>
        <p:blipFill>
          <a:blip r:embed="rId2"/>
          <a:stretch>
            <a:fillRect/>
          </a:stretch>
        </p:blipFill>
        <p:spPr>
          <a:xfrm>
            <a:off x="7559615" y="1101317"/>
            <a:ext cx="4344006" cy="3867290"/>
          </a:xfrm>
          <a:prstGeom prst="rect">
            <a:avLst/>
          </a:prstGeom>
        </p:spPr>
      </p:pic>
    </p:spTree>
    <p:extLst>
      <p:ext uri="{BB962C8B-B14F-4D97-AF65-F5344CB8AC3E}">
        <p14:creationId xmlns:p14="http://schemas.microsoft.com/office/powerpoint/2010/main" val="36545997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0288" y="1002166"/>
            <a:ext cx="5182864" cy="1371580"/>
          </a:xfrm>
        </p:spPr>
        <p:txBody>
          <a:bodyPr>
            <a:normAutofit/>
          </a:bodyPr>
          <a:lstStyle/>
          <a:p>
            <a:r>
              <a:rPr lang="en-US" dirty="0">
                <a:solidFill>
                  <a:srgbClr val="FFFFFF"/>
                </a:solidFill>
              </a:rPr>
              <a:t>IB Mission statement</a:t>
            </a:r>
          </a:p>
        </p:txBody>
      </p:sp>
      <p:sp>
        <p:nvSpPr>
          <p:cNvPr id="3" name="Content Placeholder 2"/>
          <p:cNvSpPr>
            <a:spLocks noGrp="1"/>
          </p:cNvSpPr>
          <p:nvPr>
            <p:ph idx="1"/>
          </p:nvPr>
        </p:nvSpPr>
        <p:spPr>
          <a:xfrm>
            <a:off x="837281" y="1861851"/>
            <a:ext cx="10543143" cy="4307596"/>
          </a:xfrm>
        </p:spPr>
        <p:txBody>
          <a:bodyPr>
            <a:normAutofit/>
          </a:bodyPr>
          <a:lstStyle/>
          <a:p>
            <a:r>
              <a:rPr lang="en-US" sz="2400" dirty="0"/>
              <a:t>The International Baccalaureate aims to develop inquiring, knowledgeable and caring young people who help to create a better and more peaceful world through intercultural understanding and respect.</a:t>
            </a:r>
          </a:p>
          <a:p>
            <a:r>
              <a:rPr lang="en-US" sz="2400" dirty="0"/>
              <a:t>To this end the organization works with schools, governments and international organizations to develop challenging </a:t>
            </a:r>
            <a:r>
              <a:rPr lang="en-US" sz="2400" dirty="0" err="1"/>
              <a:t>programmes</a:t>
            </a:r>
            <a:r>
              <a:rPr lang="en-US" sz="2400" dirty="0"/>
              <a:t> of international education and rigorous assessment.</a:t>
            </a:r>
          </a:p>
          <a:p>
            <a:r>
              <a:rPr lang="en-US" sz="2400" dirty="0"/>
              <a:t>These </a:t>
            </a:r>
            <a:r>
              <a:rPr lang="en-US" sz="2400" dirty="0" err="1"/>
              <a:t>programmes</a:t>
            </a:r>
            <a:r>
              <a:rPr lang="en-US" sz="2400" dirty="0"/>
              <a:t> encourage students across the world to become active, compassionate and lifelong learners who understand that other people, with their differences, can also be right.</a:t>
            </a:r>
            <a:endParaRPr sz="2400" dirty="0"/>
          </a:p>
        </p:txBody>
      </p:sp>
      <p:pic>
        <p:nvPicPr>
          <p:cNvPr id="14" name="Picture 13">
            <a:extLst>
              <a:ext uri="{FF2B5EF4-FFF2-40B4-BE49-F238E27FC236}">
                <a16:creationId xmlns:a16="http://schemas.microsoft.com/office/drawing/2014/main" id="{E7005A5D-FB62-49DC-A7E9-87294FCB89ED}"/>
              </a:ext>
            </a:extLst>
          </p:cNvPr>
          <p:cNvPicPr>
            <a:picLocks noChangeAspect="1"/>
          </p:cNvPicPr>
          <p:nvPr/>
        </p:nvPicPr>
        <p:blipFill>
          <a:blip r:embed="rId2"/>
          <a:stretch>
            <a:fillRect/>
          </a:stretch>
        </p:blipFill>
        <p:spPr>
          <a:xfrm>
            <a:off x="141089" y="306131"/>
            <a:ext cx="4640232" cy="1392069"/>
          </a:xfrm>
          <a:prstGeom prst="rect">
            <a:avLst/>
          </a:prstGeom>
        </p:spPr>
      </p:pic>
    </p:spTree>
    <p:extLst>
      <p:ext uri="{BB962C8B-B14F-4D97-AF65-F5344CB8AC3E}">
        <p14:creationId xmlns:p14="http://schemas.microsoft.com/office/powerpoint/2010/main" val="11382175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911" y="1002166"/>
            <a:ext cx="10459943" cy="1371580"/>
          </a:xfrm>
        </p:spPr>
        <p:txBody>
          <a:bodyPr>
            <a:normAutofit/>
          </a:bodyPr>
          <a:lstStyle/>
          <a:p>
            <a:r>
              <a:rPr lang="en-US" dirty="0" err="1">
                <a:solidFill>
                  <a:srgbClr val="FFFFFF"/>
                </a:solidFill>
              </a:rPr>
              <a:t>Ib</a:t>
            </a:r>
            <a:r>
              <a:rPr lang="en-US" dirty="0">
                <a:solidFill>
                  <a:srgbClr val="FFFFFF"/>
                </a:solidFill>
              </a:rPr>
              <a:t> diploma </a:t>
            </a:r>
            <a:r>
              <a:rPr lang="en-US" dirty="0" err="1">
                <a:solidFill>
                  <a:srgbClr val="FFFFFF"/>
                </a:solidFill>
              </a:rPr>
              <a:t>programme</a:t>
            </a:r>
            <a:r>
              <a:rPr lang="en-US" dirty="0">
                <a:solidFill>
                  <a:srgbClr val="FFFFFF"/>
                </a:solidFill>
              </a:rPr>
              <a:t> and college </a:t>
            </a:r>
          </a:p>
        </p:txBody>
      </p:sp>
      <p:sp>
        <p:nvSpPr>
          <p:cNvPr id="3" name="Content Placeholder 2"/>
          <p:cNvSpPr>
            <a:spLocks noGrp="1"/>
          </p:cNvSpPr>
          <p:nvPr>
            <p:ph idx="1"/>
          </p:nvPr>
        </p:nvSpPr>
        <p:spPr>
          <a:xfrm>
            <a:off x="517793" y="1916935"/>
            <a:ext cx="11127036" cy="4858438"/>
          </a:xfrm>
        </p:spPr>
        <p:txBody>
          <a:bodyPr>
            <a:normAutofit/>
          </a:bodyPr>
          <a:lstStyle/>
          <a:p>
            <a:r>
              <a:rPr lang="en-US" dirty="0"/>
              <a:t>Research indicates that Diploma </a:t>
            </a:r>
            <a:r>
              <a:rPr lang="en-US" dirty="0" err="1"/>
              <a:t>Programme</a:t>
            </a:r>
            <a:r>
              <a:rPr lang="en-US" dirty="0"/>
              <a:t> (DP) graduates complete college faster than their peers, feel more prepared for college-level coursework involving research, and are better able to cope with demanding workloads and time management challenges. </a:t>
            </a:r>
          </a:p>
          <a:p>
            <a:r>
              <a:rPr lang="en-US" dirty="0"/>
              <a:t>A 2012 study of Chicago public schools interviewed Diploma </a:t>
            </a:r>
            <a:r>
              <a:rPr lang="en-US" dirty="0" err="1"/>
              <a:t>Programme</a:t>
            </a:r>
            <a:r>
              <a:rPr lang="en-US" dirty="0"/>
              <a:t> alumni and found that students: </a:t>
            </a:r>
            <a:endParaRPr lang="en-US" sz="100" dirty="0"/>
          </a:p>
          <a:p>
            <a:pPr lvl="1"/>
            <a:r>
              <a:rPr lang="en-US" sz="2000" dirty="0"/>
              <a:t>felt prepared to succeed and excel in their coursework </a:t>
            </a:r>
          </a:p>
          <a:p>
            <a:pPr lvl="1"/>
            <a:r>
              <a:rPr lang="en-US" sz="2000" dirty="0"/>
              <a:t>had strong academic skills, especially related to analytical writing </a:t>
            </a:r>
          </a:p>
          <a:p>
            <a:pPr lvl="1"/>
            <a:r>
              <a:rPr lang="en-US" sz="2000" dirty="0"/>
              <a:t>learned academic behaviors like work ethic, motivation, time management, and help-seeking that were sources of strength in the transition to college-level work </a:t>
            </a:r>
          </a:p>
          <a:p>
            <a:pPr lvl="1"/>
            <a:r>
              <a:rPr lang="en-US" sz="2000" dirty="0"/>
              <a:t>identified preparation in the IB </a:t>
            </a:r>
            <a:r>
              <a:rPr lang="en-US" sz="2000" dirty="0" err="1"/>
              <a:t>programme</a:t>
            </a:r>
            <a:r>
              <a:rPr lang="en-US" sz="2000" dirty="0"/>
              <a:t> as the source of their success as college students. </a:t>
            </a:r>
          </a:p>
        </p:txBody>
      </p:sp>
      <p:pic>
        <p:nvPicPr>
          <p:cNvPr id="5" name="Graphic 4">
            <a:extLst>
              <a:ext uri="{FF2B5EF4-FFF2-40B4-BE49-F238E27FC236}">
                <a16:creationId xmlns:a16="http://schemas.microsoft.com/office/drawing/2014/main" id="{F92CEB15-3DF6-4AE6-B45B-2E62C21F59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5290" y="82627"/>
            <a:ext cx="1633364" cy="1633364"/>
          </a:xfrm>
          <a:prstGeom prst="rect">
            <a:avLst/>
          </a:prstGeom>
        </p:spPr>
      </p:pic>
    </p:spTree>
    <p:extLst>
      <p:ext uri="{BB962C8B-B14F-4D97-AF65-F5344CB8AC3E}">
        <p14:creationId xmlns:p14="http://schemas.microsoft.com/office/powerpoint/2010/main" val="12552351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095" y="638979"/>
            <a:ext cx="10870071" cy="1689766"/>
          </a:xfrm>
        </p:spPr>
        <p:txBody>
          <a:bodyPr>
            <a:normAutofit/>
          </a:bodyPr>
          <a:lstStyle/>
          <a:p>
            <a:r>
              <a:rPr lang="en-US" dirty="0"/>
              <a:t>The DP curriculum prepares students </a:t>
            </a:r>
            <a:br>
              <a:rPr lang="en-US" dirty="0"/>
            </a:br>
            <a:r>
              <a:rPr lang="en-US" dirty="0"/>
              <a:t>for college </a:t>
            </a:r>
          </a:p>
        </p:txBody>
      </p:sp>
      <p:sp>
        <p:nvSpPr>
          <p:cNvPr id="3" name="Content Placeholder 2"/>
          <p:cNvSpPr>
            <a:spLocks noGrp="1"/>
          </p:cNvSpPr>
          <p:nvPr>
            <p:ph idx="1"/>
          </p:nvPr>
        </p:nvSpPr>
        <p:spPr>
          <a:xfrm>
            <a:off x="716095" y="2016088"/>
            <a:ext cx="11027885" cy="4638100"/>
          </a:xfrm>
        </p:spPr>
        <p:txBody>
          <a:bodyPr>
            <a:normAutofit/>
          </a:bodyPr>
          <a:lstStyle/>
          <a:p>
            <a:r>
              <a:rPr lang="en-US" sz="2400" dirty="0"/>
              <a:t>A 2009 study looked at the standards for seven Diploma </a:t>
            </a:r>
            <a:r>
              <a:rPr lang="en-US" sz="2400" dirty="0" err="1"/>
              <a:t>Programme</a:t>
            </a:r>
            <a:r>
              <a:rPr lang="en-US" sz="2400" dirty="0"/>
              <a:t> courses and compared them to a set of standards for college-readiness.    </a:t>
            </a:r>
            <a:endParaRPr lang="en-US" sz="1100" dirty="0"/>
          </a:p>
          <a:p>
            <a:r>
              <a:rPr lang="en-US" sz="2400" dirty="0"/>
              <a:t>Researchers found: </a:t>
            </a:r>
          </a:p>
          <a:p>
            <a:pPr lvl="1"/>
            <a:r>
              <a:rPr lang="en-US" sz="2000" dirty="0"/>
              <a:t>a high degree of alignment with college readiness standards in all subject areas  </a:t>
            </a:r>
          </a:p>
          <a:p>
            <a:pPr lvl="1"/>
            <a:r>
              <a:rPr lang="en-US" sz="2000" dirty="0"/>
              <a:t>many individual IB standards were more advanced than those required for success in entry-level college courses  </a:t>
            </a:r>
          </a:p>
          <a:p>
            <a:pPr lvl="1"/>
            <a:r>
              <a:rPr lang="en-US" sz="2000" dirty="0"/>
              <a:t>IB standards address key cognitive strategies (critical thinking, intellectual inquisitiveness and interpretation skills) that have been identified by college instructors as necessary for college success. </a:t>
            </a:r>
            <a:endParaRPr sz="2000" dirty="0"/>
          </a:p>
        </p:txBody>
      </p:sp>
      <p:pic>
        <p:nvPicPr>
          <p:cNvPr id="5" name="Picture 4" descr="A close up of a logo&#10;&#10;Description generated with very high confidence">
            <a:extLst>
              <a:ext uri="{FF2B5EF4-FFF2-40B4-BE49-F238E27FC236}">
                <a16:creationId xmlns:a16="http://schemas.microsoft.com/office/drawing/2014/main" id="{8D8D8E75-B65C-4C85-A462-BEAD4411ACE4}"/>
              </a:ext>
            </a:extLst>
          </p:cNvPr>
          <p:cNvPicPr>
            <a:picLocks noChangeAspect="1"/>
          </p:cNvPicPr>
          <p:nvPr/>
        </p:nvPicPr>
        <p:blipFill>
          <a:blip r:embed="rId2"/>
          <a:stretch>
            <a:fillRect/>
          </a:stretch>
        </p:blipFill>
        <p:spPr>
          <a:xfrm>
            <a:off x="9309253" y="108334"/>
            <a:ext cx="2699132" cy="1686958"/>
          </a:xfrm>
          <a:prstGeom prst="rect">
            <a:avLst/>
          </a:prstGeom>
        </p:spPr>
      </p:pic>
    </p:spTree>
    <p:extLst>
      <p:ext uri="{BB962C8B-B14F-4D97-AF65-F5344CB8AC3E}">
        <p14:creationId xmlns:p14="http://schemas.microsoft.com/office/powerpoint/2010/main" val="25095678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113" y="683046"/>
            <a:ext cx="10327741" cy="1690700"/>
          </a:xfrm>
        </p:spPr>
        <p:txBody>
          <a:bodyPr>
            <a:normAutofit/>
          </a:bodyPr>
          <a:lstStyle/>
          <a:p>
            <a:r>
              <a:rPr lang="en-US" dirty="0"/>
              <a:t>IB students more likely to succeed </a:t>
            </a:r>
            <a:br>
              <a:rPr lang="en-US" dirty="0"/>
            </a:br>
            <a:r>
              <a:rPr lang="en-US" dirty="0"/>
              <a:t>in college </a:t>
            </a:r>
          </a:p>
        </p:txBody>
      </p:sp>
      <p:sp>
        <p:nvSpPr>
          <p:cNvPr id="3" name="Content Placeholder 2"/>
          <p:cNvSpPr>
            <a:spLocks noGrp="1"/>
          </p:cNvSpPr>
          <p:nvPr>
            <p:ph idx="1"/>
          </p:nvPr>
        </p:nvSpPr>
        <p:spPr>
          <a:xfrm>
            <a:off x="506775" y="2373746"/>
            <a:ext cx="11071953" cy="4291459"/>
          </a:xfrm>
        </p:spPr>
        <p:txBody>
          <a:bodyPr>
            <a:normAutofit/>
          </a:bodyPr>
          <a:lstStyle/>
          <a:p>
            <a:r>
              <a:rPr lang="en-US" sz="2400" dirty="0"/>
              <a:t>A 2010 study that looked at performance on IB exams and college GPA of over 1500 IB students enrolled in the University of California system found: </a:t>
            </a:r>
          </a:p>
          <a:p>
            <a:pPr marL="0" indent="0">
              <a:buNone/>
            </a:pPr>
            <a:endParaRPr lang="en-US" dirty="0"/>
          </a:p>
          <a:p>
            <a:pPr lvl="1"/>
            <a:r>
              <a:rPr lang="en-US" sz="2400" dirty="0"/>
              <a:t>IB students earned higher GPAs and graduated at higher rates than a matched comparison group. This held across all family income levels </a:t>
            </a:r>
          </a:p>
          <a:p>
            <a:pPr lvl="1"/>
            <a:r>
              <a:rPr lang="en-US" sz="2400" dirty="0"/>
              <a:t>performance in the Diploma </a:t>
            </a:r>
            <a:r>
              <a:rPr lang="en-US" sz="2400" dirty="0" err="1"/>
              <a:t>Programme</a:t>
            </a:r>
            <a:r>
              <a:rPr lang="en-US" sz="2400" dirty="0"/>
              <a:t> was the strongest predictor of college GPA. </a:t>
            </a:r>
          </a:p>
          <a:p>
            <a:pPr marL="0" indent="0">
              <a:buNone/>
            </a:pPr>
            <a:endParaRPr dirty="0"/>
          </a:p>
        </p:txBody>
      </p:sp>
      <p:pic>
        <p:nvPicPr>
          <p:cNvPr id="7" name="Picture 6">
            <a:extLst>
              <a:ext uri="{FF2B5EF4-FFF2-40B4-BE49-F238E27FC236}">
                <a16:creationId xmlns:a16="http://schemas.microsoft.com/office/drawing/2014/main" id="{F18C1E85-39D0-4128-96B0-0056D1025431}"/>
              </a:ext>
            </a:extLst>
          </p:cNvPr>
          <p:cNvPicPr>
            <a:picLocks noChangeAspect="1"/>
          </p:cNvPicPr>
          <p:nvPr/>
        </p:nvPicPr>
        <p:blipFill>
          <a:blip r:embed="rId2"/>
          <a:stretch>
            <a:fillRect/>
          </a:stretch>
        </p:blipFill>
        <p:spPr>
          <a:xfrm>
            <a:off x="9693238" y="19085"/>
            <a:ext cx="2298050" cy="2298050"/>
          </a:xfrm>
          <a:prstGeom prst="rect">
            <a:avLst/>
          </a:prstGeom>
        </p:spPr>
      </p:pic>
    </p:spTree>
    <p:extLst>
      <p:ext uri="{BB962C8B-B14F-4D97-AF65-F5344CB8AC3E}">
        <p14:creationId xmlns:p14="http://schemas.microsoft.com/office/powerpoint/2010/main" val="35756443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113" y="672029"/>
            <a:ext cx="10327741" cy="1701717"/>
          </a:xfrm>
        </p:spPr>
        <p:txBody>
          <a:bodyPr>
            <a:normAutofit/>
          </a:bodyPr>
          <a:lstStyle/>
          <a:p>
            <a:r>
              <a:rPr lang="en-US" dirty="0"/>
              <a:t>IB students more likely to succeed </a:t>
            </a:r>
            <a:br>
              <a:rPr lang="en-US" dirty="0"/>
            </a:br>
            <a:r>
              <a:rPr lang="en-US" dirty="0"/>
              <a:t>in college </a:t>
            </a:r>
          </a:p>
        </p:txBody>
      </p:sp>
      <p:sp>
        <p:nvSpPr>
          <p:cNvPr id="3" name="Content Placeholder 2"/>
          <p:cNvSpPr>
            <a:spLocks noGrp="1"/>
          </p:cNvSpPr>
          <p:nvPr>
            <p:ph idx="1"/>
          </p:nvPr>
        </p:nvSpPr>
        <p:spPr>
          <a:xfrm>
            <a:off x="804231" y="2174818"/>
            <a:ext cx="10774497" cy="4490388"/>
          </a:xfrm>
        </p:spPr>
        <p:txBody>
          <a:bodyPr>
            <a:normAutofit/>
          </a:bodyPr>
          <a:lstStyle/>
          <a:p>
            <a:pPr marL="0" indent="0">
              <a:buNone/>
            </a:pPr>
            <a:r>
              <a:rPr lang="en-US" sz="2400" i="1" dirty="0"/>
              <a:t>“IB is well known to us as excellent preparation. Success in an IB </a:t>
            </a:r>
            <a:r>
              <a:rPr lang="en-US" sz="2400" i="1" dirty="0" err="1"/>
              <a:t>programme</a:t>
            </a:r>
            <a:r>
              <a:rPr lang="en-US" sz="2400" i="1" dirty="0"/>
              <a:t> correlates well with success at Harvard. We are pleased to see the credential of the IB Diploma </a:t>
            </a:r>
            <a:r>
              <a:rPr lang="en-US" sz="2400" i="1" dirty="0" err="1"/>
              <a:t>Programme</a:t>
            </a:r>
            <a:r>
              <a:rPr lang="en-US" sz="2400" i="1" dirty="0"/>
              <a:t> on the transcript.”    </a:t>
            </a:r>
          </a:p>
          <a:p>
            <a:pPr marL="0" indent="0">
              <a:buNone/>
            </a:pPr>
            <a:r>
              <a:rPr lang="en-US" dirty="0" err="1"/>
              <a:t>Marlyn</a:t>
            </a:r>
            <a:r>
              <a:rPr lang="en-US" dirty="0"/>
              <a:t> McGrath Lewis, Assistant Dean of Admissions, Harvard University, USA </a:t>
            </a:r>
          </a:p>
          <a:p>
            <a:pPr marL="0" indent="0">
              <a:buNone/>
            </a:pPr>
            <a:endParaRPr lang="en-US" sz="1050" dirty="0"/>
          </a:p>
          <a:p>
            <a:pPr marL="0" indent="0">
              <a:buNone/>
            </a:pPr>
            <a:r>
              <a:rPr lang="en-US" sz="2400" i="1" dirty="0"/>
              <a:t>“The IB is a first-rate </a:t>
            </a:r>
            <a:r>
              <a:rPr lang="en-US" sz="2400" i="1" dirty="0" err="1"/>
              <a:t>programme</a:t>
            </a:r>
            <a:r>
              <a:rPr lang="en-US" sz="2400" i="1" dirty="0"/>
              <a:t>, one we are familiar with, and it prepares students well for a university like ours.”  </a:t>
            </a:r>
          </a:p>
          <a:p>
            <a:pPr marL="0" indent="0">
              <a:buNone/>
            </a:pPr>
            <a:r>
              <a:rPr lang="en-US" dirty="0"/>
              <a:t>Fred </a:t>
            </a:r>
            <a:r>
              <a:rPr lang="en-US" dirty="0" err="1"/>
              <a:t>Hargadon</a:t>
            </a:r>
            <a:r>
              <a:rPr lang="en-US" dirty="0"/>
              <a:t>, Director of Undergraduate Admissions, Princeton University </a:t>
            </a:r>
            <a:endParaRPr dirty="0"/>
          </a:p>
        </p:txBody>
      </p:sp>
      <p:pic>
        <p:nvPicPr>
          <p:cNvPr id="5" name="Picture 4" descr="A person posing for the camera&#10;&#10;Description generated with very high confidence">
            <a:extLst>
              <a:ext uri="{FF2B5EF4-FFF2-40B4-BE49-F238E27FC236}">
                <a16:creationId xmlns:a16="http://schemas.microsoft.com/office/drawing/2014/main" id="{329E1463-8241-4399-B977-0C86353B6F2F}"/>
              </a:ext>
            </a:extLst>
          </p:cNvPr>
          <p:cNvPicPr>
            <a:picLocks noChangeAspect="1"/>
          </p:cNvPicPr>
          <p:nvPr/>
        </p:nvPicPr>
        <p:blipFill>
          <a:blip r:embed="rId3"/>
          <a:stretch>
            <a:fillRect/>
          </a:stretch>
        </p:blipFill>
        <p:spPr>
          <a:xfrm>
            <a:off x="9086005" y="220337"/>
            <a:ext cx="2823229" cy="1954481"/>
          </a:xfrm>
          <a:prstGeom prst="rect">
            <a:avLst/>
          </a:prstGeom>
        </p:spPr>
      </p:pic>
    </p:spTree>
    <p:extLst>
      <p:ext uri="{BB962C8B-B14F-4D97-AF65-F5344CB8AC3E}">
        <p14:creationId xmlns:p14="http://schemas.microsoft.com/office/powerpoint/2010/main" val="16245967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113" y="484742"/>
            <a:ext cx="10327741" cy="1889004"/>
          </a:xfrm>
        </p:spPr>
        <p:txBody>
          <a:bodyPr>
            <a:normAutofit/>
          </a:bodyPr>
          <a:lstStyle/>
          <a:p>
            <a:r>
              <a:rPr lang="en-US" dirty="0"/>
              <a:t>IB students more likely to succeed </a:t>
            </a:r>
            <a:br>
              <a:rPr lang="en-US" dirty="0"/>
            </a:br>
            <a:r>
              <a:rPr lang="en-US" dirty="0"/>
              <a:t>in college </a:t>
            </a:r>
          </a:p>
        </p:txBody>
      </p:sp>
      <p:sp>
        <p:nvSpPr>
          <p:cNvPr id="3" name="Content Placeholder 2"/>
          <p:cNvSpPr>
            <a:spLocks noGrp="1"/>
          </p:cNvSpPr>
          <p:nvPr>
            <p:ph idx="1"/>
          </p:nvPr>
        </p:nvSpPr>
        <p:spPr>
          <a:xfrm>
            <a:off x="627961" y="1740666"/>
            <a:ext cx="11116020" cy="4924540"/>
          </a:xfrm>
        </p:spPr>
        <p:txBody>
          <a:bodyPr>
            <a:normAutofit/>
          </a:bodyPr>
          <a:lstStyle/>
          <a:p>
            <a:pPr marL="0" indent="0">
              <a:buNone/>
            </a:pPr>
            <a:r>
              <a:rPr lang="en-US" sz="2600" i="1" dirty="0"/>
              <a:t>“We respect the IB </a:t>
            </a:r>
            <a:r>
              <a:rPr lang="en-US" sz="2600" i="1" dirty="0" err="1"/>
              <a:t>programme</a:t>
            </a:r>
            <a:r>
              <a:rPr lang="en-US" sz="2600" i="1" dirty="0"/>
              <a:t> for its academic </a:t>
            </a:r>
            <a:r>
              <a:rPr lang="en-US" sz="2600" i="1" dirty="0" err="1"/>
              <a:t>rigour</a:t>
            </a:r>
            <a:r>
              <a:rPr lang="en-US" sz="2600" i="1" dirty="0"/>
              <a:t> and the dedication it requires of students to earn the diploma. Over the years, we have found IB students to be exceptionally well-prepared for a challenging college experience.” </a:t>
            </a:r>
          </a:p>
          <a:p>
            <a:pPr marL="0" indent="0">
              <a:buNone/>
            </a:pPr>
            <a:r>
              <a:rPr lang="en-US" dirty="0"/>
              <a:t>Lorne Robinson, Dean of Admission and Financial Aid, Macalester College </a:t>
            </a:r>
          </a:p>
          <a:p>
            <a:pPr marL="0" indent="0">
              <a:buNone/>
            </a:pPr>
            <a:endParaRPr lang="en-US" sz="600" dirty="0"/>
          </a:p>
          <a:p>
            <a:pPr marL="0" indent="0">
              <a:buNone/>
            </a:pPr>
            <a:r>
              <a:rPr lang="en-US" sz="2600" i="1" dirty="0"/>
              <a:t>“Connecticut College highly values the IB </a:t>
            </a:r>
            <a:r>
              <a:rPr lang="en-US" sz="2600" i="1" dirty="0" err="1"/>
              <a:t>programme</a:t>
            </a:r>
            <a:r>
              <a:rPr lang="en-US" sz="2600" i="1" dirty="0"/>
              <a:t> as it prepares students in ways that few secondary school curriculums can... Students who have graduated from schools with the IB curriculum are extremely well prepared when they arrive on our campus.”</a:t>
            </a:r>
          </a:p>
          <a:p>
            <a:pPr marL="0" indent="0">
              <a:buNone/>
            </a:pPr>
            <a:r>
              <a:rPr lang="en-US" dirty="0"/>
              <a:t>Martha Merrill, Dean of Admission and Financial Aid, Connecticut College</a:t>
            </a:r>
          </a:p>
          <a:p>
            <a:pPr marL="0" indent="0">
              <a:buNone/>
            </a:pPr>
            <a:endParaRPr lang="en-US" dirty="0"/>
          </a:p>
        </p:txBody>
      </p:sp>
      <p:pic>
        <p:nvPicPr>
          <p:cNvPr id="5" name="Picture 4" descr="A picture containing sky, outdoor, transport&#10;&#10;Description generated with very high confidence">
            <a:extLst>
              <a:ext uri="{FF2B5EF4-FFF2-40B4-BE49-F238E27FC236}">
                <a16:creationId xmlns:a16="http://schemas.microsoft.com/office/drawing/2014/main" id="{10E77797-714C-438C-8807-245E946DF90E}"/>
              </a:ext>
            </a:extLst>
          </p:cNvPr>
          <p:cNvPicPr>
            <a:picLocks noChangeAspect="1"/>
          </p:cNvPicPr>
          <p:nvPr/>
        </p:nvPicPr>
        <p:blipFill>
          <a:blip r:embed="rId3"/>
          <a:stretch>
            <a:fillRect/>
          </a:stretch>
        </p:blipFill>
        <p:spPr>
          <a:xfrm>
            <a:off x="9255637" y="220337"/>
            <a:ext cx="2702807" cy="1520329"/>
          </a:xfrm>
          <a:prstGeom prst="rect">
            <a:avLst/>
          </a:prstGeom>
        </p:spPr>
      </p:pic>
    </p:spTree>
    <p:extLst>
      <p:ext uri="{BB962C8B-B14F-4D97-AF65-F5344CB8AC3E}">
        <p14:creationId xmlns:p14="http://schemas.microsoft.com/office/powerpoint/2010/main" val="32118455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113" y="1002166"/>
            <a:ext cx="10327741" cy="1371580"/>
          </a:xfrm>
        </p:spPr>
        <p:txBody>
          <a:bodyPr>
            <a:normAutofit/>
          </a:bodyPr>
          <a:lstStyle/>
          <a:p>
            <a:r>
              <a:rPr lang="en-US" dirty="0"/>
              <a:t>Colleges seek </a:t>
            </a:r>
            <a:r>
              <a:rPr lang="en-US" dirty="0" err="1"/>
              <a:t>ib</a:t>
            </a:r>
            <a:r>
              <a:rPr lang="en-US" dirty="0"/>
              <a:t> students</a:t>
            </a:r>
          </a:p>
        </p:txBody>
      </p:sp>
      <p:sp>
        <p:nvSpPr>
          <p:cNvPr id="3" name="Content Placeholder 2"/>
          <p:cNvSpPr>
            <a:spLocks noGrp="1"/>
          </p:cNvSpPr>
          <p:nvPr>
            <p:ph idx="1"/>
          </p:nvPr>
        </p:nvSpPr>
        <p:spPr>
          <a:xfrm>
            <a:off x="506775" y="2467778"/>
            <a:ext cx="11071953" cy="4197427"/>
          </a:xfrm>
        </p:spPr>
        <p:txBody>
          <a:bodyPr>
            <a:normAutofit/>
          </a:bodyPr>
          <a:lstStyle/>
          <a:p>
            <a:pPr marL="0" indent="0">
              <a:buNone/>
            </a:pPr>
            <a:r>
              <a:rPr lang="en-US" sz="2400" i="1" dirty="0"/>
              <a:t>“We're looking for students who are engagers—students who are maximizing opportunities in the classroom, maximizing opportunities outside of the classroom…</a:t>
            </a:r>
          </a:p>
          <a:p>
            <a:pPr marL="0" indent="0">
              <a:buNone/>
            </a:pPr>
            <a:r>
              <a:rPr lang="en-US" sz="2400" i="1" dirty="0"/>
              <a:t>what's very unique about IB is that through its curriculum it allows students to be able to satisfy the requirements of the types of students that we're looking for.” </a:t>
            </a:r>
          </a:p>
          <a:p>
            <a:pPr marL="0" indent="0">
              <a:buNone/>
            </a:pPr>
            <a:r>
              <a:rPr lang="en-US" dirty="0" err="1"/>
              <a:t>Kedra</a:t>
            </a:r>
            <a:r>
              <a:rPr lang="en-US" dirty="0"/>
              <a:t> </a:t>
            </a:r>
            <a:r>
              <a:rPr lang="en-US" dirty="0" err="1"/>
              <a:t>Ishop</a:t>
            </a:r>
            <a:r>
              <a:rPr lang="en-US" dirty="0"/>
              <a:t> , Vice Provost and Director of Admissions, UT Austin </a:t>
            </a:r>
          </a:p>
        </p:txBody>
      </p:sp>
      <p:pic>
        <p:nvPicPr>
          <p:cNvPr id="5" name="Picture 4" descr="A group of people in a room&#10;&#10;Description generated with very high confidence">
            <a:extLst>
              <a:ext uri="{FF2B5EF4-FFF2-40B4-BE49-F238E27FC236}">
                <a16:creationId xmlns:a16="http://schemas.microsoft.com/office/drawing/2014/main" id="{FDC58833-0152-49F6-904E-A6F9713B4BDE}"/>
              </a:ext>
            </a:extLst>
          </p:cNvPr>
          <p:cNvPicPr>
            <a:picLocks noChangeAspect="1"/>
          </p:cNvPicPr>
          <p:nvPr/>
        </p:nvPicPr>
        <p:blipFill>
          <a:blip r:embed="rId3"/>
          <a:stretch>
            <a:fillRect/>
          </a:stretch>
        </p:blipFill>
        <p:spPr>
          <a:xfrm>
            <a:off x="6568806" y="172138"/>
            <a:ext cx="5528569" cy="2108353"/>
          </a:xfrm>
          <a:prstGeom prst="rect">
            <a:avLst/>
          </a:prstGeom>
        </p:spPr>
      </p:pic>
    </p:spTree>
    <p:extLst>
      <p:ext uri="{BB962C8B-B14F-4D97-AF65-F5344CB8AC3E}">
        <p14:creationId xmlns:p14="http://schemas.microsoft.com/office/powerpoint/2010/main" val="37880855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113" y="176270"/>
            <a:ext cx="10327741" cy="2197476"/>
          </a:xfrm>
        </p:spPr>
        <p:txBody>
          <a:bodyPr>
            <a:normAutofit/>
          </a:bodyPr>
          <a:lstStyle/>
          <a:p>
            <a:r>
              <a:rPr lang="en-US" dirty="0"/>
              <a:t>Statistics from 2012</a:t>
            </a:r>
          </a:p>
        </p:txBody>
      </p:sp>
      <p:pic>
        <p:nvPicPr>
          <p:cNvPr id="5" name="Content Placeholder 4" descr="A screenshot of a cell phone&#10;&#10;Description generated with very high confidence">
            <a:extLst>
              <a:ext uri="{FF2B5EF4-FFF2-40B4-BE49-F238E27FC236}">
                <a16:creationId xmlns:a16="http://schemas.microsoft.com/office/drawing/2014/main" id="{24099E15-6E72-458B-9CF0-9B5BDD8B59C8}"/>
              </a:ext>
            </a:extLst>
          </p:cNvPr>
          <p:cNvPicPr>
            <a:picLocks noGrp="1" noChangeAspect="1"/>
          </p:cNvPicPr>
          <p:nvPr>
            <p:ph idx="1"/>
          </p:nvPr>
        </p:nvPicPr>
        <p:blipFill>
          <a:blip r:embed="rId3"/>
          <a:stretch>
            <a:fillRect/>
          </a:stretch>
        </p:blipFill>
        <p:spPr>
          <a:xfrm>
            <a:off x="1829426" y="726808"/>
            <a:ext cx="8889986" cy="5900334"/>
          </a:xfrm>
        </p:spPr>
      </p:pic>
    </p:spTree>
    <p:extLst>
      <p:ext uri="{BB962C8B-B14F-4D97-AF65-F5344CB8AC3E}">
        <p14:creationId xmlns:p14="http://schemas.microsoft.com/office/powerpoint/2010/main" val="22260662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screenshot of a cell phone&#10;&#10;Description generated with very high confidence">
            <a:extLst>
              <a:ext uri="{FF2B5EF4-FFF2-40B4-BE49-F238E27FC236}">
                <a16:creationId xmlns:a16="http://schemas.microsoft.com/office/drawing/2014/main" id="{7F4D183E-2EF3-4FAA-A432-1D49AC9F591D}"/>
              </a:ext>
            </a:extLst>
          </p:cNvPr>
          <p:cNvPicPr>
            <a:picLocks noGrp="1" noChangeAspect="1"/>
          </p:cNvPicPr>
          <p:nvPr>
            <p:ph idx="1"/>
          </p:nvPr>
        </p:nvPicPr>
        <p:blipFill>
          <a:blip r:embed="rId3"/>
          <a:stretch>
            <a:fillRect/>
          </a:stretch>
        </p:blipFill>
        <p:spPr>
          <a:xfrm>
            <a:off x="1069389" y="297493"/>
            <a:ext cx="10222453" cy="6312627"/>
          </a:xfrm>
        </p:spPr>
      </p:pic>
    </p:spTree>
    <p:extLst>
      <p:ext uri="{BB962C8B-B14F-4D97-AF65-F5344CB8AC3E}">
        <p14:creationId xmlns:p14="http://schemas.microsoft.com/office/powerpoint/2010/main" val="8820800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113" y="1002166"/>
            <a:ext cx="10327741" cy="1371580"/>
          </a:xfrm>
        </p:spPr>
        <p:txBody>
          <a:bodyPr>
            <a:normAutofit/>
          </a:bodyPr>
          <a:lstStyle/>
          <a:p>
            <a:r>
              <a:rPr lang="en-US" dirty="0"/>
              <a:t>statistics</a:t>
            </a:r>
          </a:p>
        </p:txBody>
      </p:sp>
      <p:sp>
        <p:nvSpPr>
          <p:cNvPr id="3" name="Content Placeholder 2"/>
          <p:cNvSpPr>
            <a:spLocks noGrp="1"/>
          </p:cNvSpPr>
          <p:nvPr>
            <p:ph idx="1"/>
          </p:nvPr>
        </p:nvSpPr>
        <p:spPr>
          <a:xfrm>
            <a:off x="506775" y="2511846"/>
            <a:ext cx="11303307" cy="4153359"/>
          </a:xfrm>
        </p:spPr>
        <p:txBody>
          <a:bodyPr>
            <a:normAutofit/>
          </a:bodyPr>
          <a:lstStyle/>
          <a:p>
            <a:r>
              <a:rPr lang="en-US" sz="2400" dirty="0"/>
              <a:t>The average acceptance rate of IB students into                                   university/college is 22% higher than the average acceptance rate of the total population. </a:t>
            </a:r>
          </a:p>
          <a:p>
            <a:endParaRPr lang="en-US" dirty="0"/>
          </a:p>
          <a:p>
            <a:r>
              <a:rPr lang="en-US" sz="2400" dirty="0"/>
              <a:t>The acceptance rate of IB students into Ivy League institutions (Princeton, Yale, Brown, Harvard, Columbia, Cornell, Dartmouth, University of Pennsylvania) is between 3% and 13% higher compared to the total population acceptance rate. </a:t>
            </a:r>
          </a:p>
          <a:p>
            <a:pPr marL="0" indent="0">
              <a:buNone/>
            </a:pPr>
            <a:endParaRPr lang="en-CA" sz="2400" dirty="0">
              <a:solidFill>
                <a:schemeClr val="accent1"/>
              </a:solidFill>
            </a:endParaRPr>
          </a:p>
          <a:p>
            <a:endParaRPr lang="en-US" sz="2400" dirty="0"/>
          </a:p>
        </p:txBody>
      </p:sp>
      <p:pic>
        <p:nvPicPr>
          <p:cNvPr id="5" name="Picture 4">
            <a:extLst>
              <a:ext uri="{FF2B5EF4-FFF2-40B4-BE49-F238E27FC236}">
                <a16:creationId xmlns:a16="http://schemas.microsoft.com/office/drawing/2014/main" id="{24ED17CB-2CD8-447E-B0AB-1EB5BEF39C54}"/>
              </a:ext>
            </a:extLst>
          </p:cNvPr>
          <p:cNvPicPr>
            <a:picLocks noChangeAspect="1"/>
          </p:cNvPicPr>
          <p:nvPr/>
        </p:nvPicPr>
        <p:blipFill>
          <a:blip r:embed="rId3"/>
          <a:stretch>
            <a:fillRect/>
          </a:stretch>
        </p:blipFill>
        <p:spPr>
          <a:xfrm>
            <a:off x="7228104" y="214600"/>
            <a:ext cx="4581978" cy="2550634"/>
          </a:xfrm>
          <a:prstGeom prst="rect">
            <a:avLst/>
          </a:prstGeom>
        </p:spPr>
      </p:pic>
    </p:spTree>
    <p:extLst>
      <p:ext uri="{BB962C8B-B14F-4D97-AF65-F5344CB8AC3E}">
        <p14:creationId xmlns:p14="http://schemas.microsoft.com/office/powerpoint/2010/main" val="21588565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282" y="583894"/>
            <a:ext cx="10217572" cy="1789852"/>
          </a:xfrm>
        </p:spPr>
        <p:txBody>
          <a:bodyPr>
            <a:normAutofit/>
          </a:bodyPr>
          <a:lstStyle/>
          <a:p>
            <a:r>
              <a:rPr lang="en-US" dirty="0"/>
              <a:t>IB Diploma Program </a:t>
            </a:r>
            <a:br>
              <a:rPr lang="en-US" dirty="0"/>
            </a:br>
            <a:r>
              <a:rPr lang="en-US" dirty="0"/>
              <a:t>Advantages</a:t>
            </a:r>
          </a:p>
        </p:txBody>
      </p:sp>
      <p:sp>
        <p:nvSpPr>
          <p:cNvPr id="3" name="Content Placeholder 2"/>
          <p:cNvSpPr>
            <a:spLocks noGrp="1"/>
          </p:cNvSpPr>
          <p:nvPr>
            <p:ph idx="1"/>
          </p:nvPr>
        </p:nvSpPr>
        <p:spPr>
          <a:xfrm>
            <a:off x="727113" y="2291508"/>
            <a:ext cx="11116020" cy="4373697"/>
          </a:xfrm>
        </p:spPr>
        <p:txBody>
          <a:bodyPr>
            <a:normAutofit/>
          </a:bodyPr>
          <a:lstStyle/>
          <a:p>
            <a:r>
              <a:rPr lang="en-US" sz="2400" dirty="0"/>
              <a:t>Academic - students are accepted into colleges at higher rates than students who are not IB Diploma Candidates and do better once they are there. </a:t>
            </a:r>
          </a:p>
          <a:p>
            <a:r>
              <a:rPr lang="en-US" sz="2400" dirty="0"/>
              <a:t>Economic – many IB Diploma recipients receive ~18-36 credit hours for college and sophomore standing. Students who do not receive their IB Diploma can still receive college credit for some courses, if they do well enough on the assessments. </a:t>
            </a:r>
          </a:p>
          <a:p>
            <a:r>
              <a:rPr lang="en-CA" sz="2400" dirty="0"/>
              <a:t>88% of IB Diploma Programme graduates achieve a bachelor’s degree within the allotted time upon entering university, compared with 58% of all students.</a:t>
            </a:r>
          </a:p>
          <a:p>
            <a:pPr marL="0" indent="0">
              <a:buNone/>
            </a:pPr>
            <a:endParaRPr lang="en-US" sz="2400" dirty="0"/>
          </a:p>
        </p:txBody>
      </p:sp>
      <p:pic>
        <p:nvPicPr>
          <p:cNvPr id="5" name="Picture 4" descr="A close up of a piece of paper&#10;&#10;Description generated with very high confidence">
            <a:extLst>
              <a:ext uri="{FF2B5EF4-FFF2-40B4-BE49-F238E27FC236}">
                <a16:creationId xmlns:a16="http://schemas.microsoft.com/office/drawing/2014/main" id="{B254BCA3-8573-4A5B-9E7B-F351CDCC6FC2}"/>
              </a:ext>
            </a:extLst>
          </p:cNvPr>
          <p:cNvPicPr>
            <a:picLocks noChangeAspect="1"/>
          </p:cNvPicPr>
          <p:nvPr/>
        </p:nvPicPr>
        <p:blipFill>
          <a:blip r:embed="rId3"/>
          <a:stretch>
            <a:fillRect/>
          </a:stretch>
        </p:blipFill>
        <p:spPr>
          <a:xfrm>
            <a:off x="7422404" y="221134"/>
            <a:ext cx="4458716" cy="1971222"/>
          </a:xfrm>
          <a:prstGeom prst="rect">
            <a:avLst/>
          </a:prstGeom>
        </p:spPr>
      </p:pic>
    </p:spTree>
    <p:extLst>
      <p:ext uri="{BB962C8B-B14F-4D97-AF65-F5344CB8AC3E}">
        <p14:creationId xmlns:p14="http://schemas.microsoft.com/office/powerpoint/2010/main" val="13393107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02166"/>
            <a:ext cx="9603275" cy="1371580"/>
          </a:xfrm>
        </p:spPr>
        <p:txBody>
          <a:bodyPr>
            <a:normAutofit/>
          </a:bodyPr>
          <a:lstStyle/>
          <a:p>
            <a:r>
              <a:rPr lang="en-US" dirty="0">
                <a:solidFill>
                  <a:srgbClr val="FFFFFF"/>
                </a:solidFill>
              </a:rPr>
              <a:t>Ideal </a:t>
            </a:r>
            <a:r>
              <a:rPr lang="en-US" dirty="0" err="1">
                <a:solidFill>
                  <a:srgbClr val="FFFFFF"/>
                </a:solidFill>
              </a:rPr>
              <a:t>ib</a:t>
            </a:r>
            <a:r>
              <a:rPr lang="en-US" dirty="0">
                <a:solidFill>
                  <a:srgbClr val="FFFFFF"/>
                </a:solidFill>
              </a:rPr>
              <a:t> candidate profile</a:t>
            </a:r>
          </a:p>
        </p:txBody>
      </p:sp>
      <p:sp>
        <p:nvSpPr>
          <p:cNvPr id="3" name="Content Placeholder 2"/>
          <p:cNvSpPr>
            <a:spLocks noGrp="1"/>
          </p:cNvSpPr>
          <p:nvPr>
            <p:ph idx="1"/>
          </p:nvPr>
        </p:nvSpPr>
        <p:spPr>
          <a:xfrm>
            <a:off x="991518" y="2098909"/>
            <a:ext cx="10719412" cy="3938334"/>
          </a:xfrm>
        </p:spPr>
        <p:txBody>
          <a:bodyPr>
            <a:normAutofit/>
          </a:bodyPr>
          <a:lstStyle/>
          <a:p>
            <a:pPr marL="457200" indent="-457200"/>
            <a:r>
              <a:rPr lang="en-CA" sz="2800" dirty="0"/>
              <a:t>Maintains a successful academic record</a:t>
            </a:r>
          </a:p>
          <a:p>
            <a:pPr marL="457200" indent="-457200"/>
            <a:r>
              <a:rPr lang="en-CA" sz="2800" dirty="0"/>
              <a:t>Participates in many aspects of school life</a:t>
            </a:r>
          </a:p>
          <a:p>
            <a:pPr marL="457200" indent="-457200"/>
            <a:r>
              <a:rPr lang="en-CA" sz="2800" dirty="0"/>
              <a:t>Has good time management skills</a:t>
            </a:r>
          </a:p>
          <a:p>
            <a:pPr marL="457200" indent="-457200"/>
            <a:r>
              <a:rPr lang="en-CA" sz="2800" dirty="0"/>
              <a:t>Has a positive attitude towards learning</a:t>
            </a:r>
          </a:p>
          <a:p>
            <a:pPr marL="457200" indent="-457200"/>
            <a:r>
              <a:rPr lang="en-CA" sz="2800" dirty="0"/>
              <a:t>Willing to work with others</a:t>
            </a:r>
          </a:p>
          <a:p>
            <a:pPr marL="457200" indent="-457200"/>
            <a:r>
              <a:rPr lang="en-CA" sz="2800" dirty="0"/>
              <a:t>Willing to take initiative</a:t>
            </a:r>
          </a:p>
        </p:txBody>
      </p:sp>
      <p:pic>
        <p:nvPicPr>
          <p:cNvPr id="5" name="Picture 4" descr="A drawing of a person&#10;&#10;Description generated with high confidence">
            <a:extLst>
              <a:ext uri="{FF2B5EF4-FFF2-40B4-BE49-F238E27FC236}">
                <a16:creationId xmlns:a16="http://schemas.microsoft.com/office/drawing/2014/main" id="{7480E18A-CE5A-430B-964D-615AA495FBA8}"/>
              </a:ext>
            </a:extLst>
          </p:cNvPr>
          <p:cNvPicPr>
            <a:picLocks noChangeAspect="1"/>
          </p:cNvPicPr>
          <p:nvPr/>
        </p:nvPicPr>
        <p:blipFill>
          <a:blip r:embed="rId3"/>
          <a:stretch>
            <a:fillRect/>
          </a:stretch>
        </p:blipFill>
        <p:spPr>
          <a:xfrm rot="638911">
            <a:off x="8144046" y="455924"/>
            <a:ext cx="3696096" cy="2464064"/>
          </a:xfrm>
          <a:prstGeom prst="rect">
            <a:avLst/>
          </a:prstGeom>
        </p:spPr>
      </p:pic>
    </p:spTree>
    <p:extLst>
      <p:ext uri="{BB962C8B-B14F-4D97-AF65-F5344CB8AC3E}">
        <p14:creationId xmlns:p14="http://schemas.microsoft.com/office/powerpoint/2010/main" val="4457504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02166"/>
            <a:ext cx="9603275" cy="1371580"/>
          </a:xfrm>
        </p:spPr>
        <p:txBody>
          <a:bodyPr>
            <a:normAutofit/>
          </a:bodyPr>
          <a:lstStyle/>
          <a:p>
            <a:r>
              <a:rPr lang="en-US" dirty="0">
                <a:solidFill>
                  <a:srgbClr val="FFFFFF"/>
                </a:solidFill>
              </a:rPr>
              <a:t>IB diploma </a:t>
            </a:r>
            <a:r>
              <a:rPr lang="en-US" dirty="0" err="1">
                <a:solidFill>
                  <a:srgbClr val="FFFFFF"/>
                </a:solidFill>
              </a:rPr>
              <a:t>programme</a:t>
            </a:r>
            <a:r>
              <a:rPr lang="en-US" dirty="0">
                <a:solidFill>
                  <a:srgbClr val="FFFFFF"/>
                </a:solidFill>
              </a:rPr>
              <a:t> testimonial video</a:t>
            </a:r>
          </a:p>
        </p:txBody>
      </p:sp>
      <p:pic>
        <p:nvPicPr>
          <p:cNvPr id="4" name="YOG6Z7O8W10">
            <a:hlinkClick r:id="" action="ppaction://media"/>
            <a:extLst>
              <a:ext uri="{FF2B5EF4-FFF2-40B4-BE49-F238E27FC236}">
                <a16:creationId xmlns:a16="http://schemas.microsoft.com/office/drawing/2014/main" id="{445377EB-E9D1-477E-A00C-6CE4D46DD34C}"/>
              </a:ext>
            </a:extLst>
          </p:cNvPr>
          <p:cNvPicPr>
            <a:picLocks noGrp="1" noRot="1" noChangeAspect="1"/>
          </p:cNvPicPr>
          <p:nvPr>
            <p:ph idx="1"/>
            <a:videoFile r:link="rId1"/>
          </p:nvPr>
        </p:nvPicPr>
        <p:blipFill>
          <a:blip r:embed="rId4"/>
          <a:stretch>
            <a:fillRect/>
          </a:stretch>
        </p:blipFill>
        <p:spPr>
          <a:xfrm>
            <a:off x="2826968" y="2038120"/>
            <a:ext cx="6852496" cy="3855158"/>
          </a:xfrm>
          <a:prstGeom prst="rect">
            <a:avLst/>
          </a:prstGeom>
        </p:spPr>
      </p:pic>
    </p:spTree>
    <p:extLst>
      <p:ext uri="{BB962C8B-B14F-4D97-AF65-F5344CB8AC3E}">
        <p14:creationId xmlns:p14="http://schemas.microsoft.com/office/powerpoint/2010/main" val="13060211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0" y="936065"/>
            <a:ext cx="10024088" cy="1371580"/>
          </a:xfrm>
        </p:spPr>
        <p:txBody>
          <a:bodyPr>
            <a:normAutofit/>
          </a:bodyPr>
          <a:lstStyle/>
          <a:p>
            <a:r>
              <a:rPr lang="en-US" dirty="0"/>
              <a:t>Want to know more?</a:t>
            </a:r>
          </a:p>
        </p:txBody>
      </p:sp>
      <p:sp>
        <p:nvSpPr>
          <p:cNvPr id="3" name="Content Placeholder 2"/>
          <p:cNvSpPr>
            <a:spLocks noGrp="1"/>
          </p:cNvSpPr>
          <p:nvPr>
            <p:ph idx="1"/>
          </p:nvPr>
        </p:nvSpPr>
        <p:spPr>
          <a:xfrm>
            <a:off x="662940" y="3406140"/>
            <a:ext cx="10915788" cy="3259065"/>
          </a:xfrm>
        </p:spPr>
        <p:txBody>
          <a:bodyPr>
            <a:normAutofit/>
          </a:bodyPr>
          <a:lstStyle/>
          <a:p>
            <a:pPr marL="0" indent="0" algn="ctr">
              <a:buNone/>
            </a:pPr>
            <a:r>
              <a:rPr lang="en-US" sz="2400" dirty="0"/>
              <a:t>The QSI Chengdu Website has a plethora of information </a:t>
            </a:r>
          </a:p>
          <a:p>
            <a:pPr marL="0" indent="0" algn="ctr">
              <a:buNone/>
            </a:pPr>
            <a:r>
              <a:rPr lang="en-US" sz="2400" dirty="0"/>
              <a:t>about the IB Diploma Program!  </a:t>
            </a:r>
          </a:p>
          <a:p>
            <a:pPr marL="0" indent="0" algn="ctr">
              <a:buNone/>
            </a:pPr>
            <a:endParaRPr lang="en-US" sz="1000" dirty="0"/>
          </a:p>
          <a:p>
            <a:pPr marL="0" indent="0" algn="ctr">
              <a:buNone/>
            </a:pPr>
            <a:r>
              <a:rPr lang="en-US" sz="2400" dirty="0"/>
              <a:t>Check it out:</a:t>
            </a:r>
          </a:p>
          <a:p>
            <a:pPr marL="0" indent="0" algn="ctr">
              <a:buNone/>
            </a:pPr>
            <a:r>
              <a:rPr lang="en-US" sz="2400" dirty="0"/>
              <a:t>http://ibqsichengdu.weebly.com/</a:t>
            </a:r>
          </a:p>
        </p:txBody>
      </p:sp>
      <p:pic>
        <p:nvPicPr>
          <p:cNvPr id="5" name="Picture 4" descr="A picture containing sky, outdoor&#10;&#10;Description generated with very high confidence">
            <a:extLst>
              <a:ext uri="{FF2B5EF4-FFF2-40B4-BE49-F238E27FC236}">
                <a16:creationId xmlns:a16="http://schemas.microsoft.com/office/drawing/2014/main" id="{5974E991-A4E5-4AEC-816E-46E848C7CC5A}"/>
              </a:ext>
            </a:extLst>
          </p:cNvPr>
          <p:cNvPicPr>
            <a:picLocks noChangeAspect="1"/>
          </p:cNvPicPr>
          <p:nvPr/>
        </p:nvPicPr>
        <p:blipFill>
          <a:blip r:embed="rId3"/>
          <a:stretch>
            <a:fillRect/>
          </a:stretch>
        </p:blipFill>
        <p:spPr>
          <a:xfrm>
            <a:off x="305641" y="324015"/>
            <a:ext cx="5962956" cy="2749691"/>
          </a:xfrm>
          <a:prstGeom prst="rect">
            <a:avLst/>
          </a:prstGeom>
        </p:spPr>
      </p:pic>
    </p:spTree>
    <p:extLst>
      <p:ext uri="{BB962C8B-B14F-4D97-AF65-F5344CB8AC3E}">
        <p14:creationId xmlns:p14="http://schemas.microsoft.com/office/powerpoint/2010/main" val="24849326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0140" y="1002166"/>
            <a:ext cx="7304183" cy="1371580"/>
          </a:xfrm>
        </p:spPr>
        <p:txBody>
          <a:bodyPr>
            <a:normAutofit/>
          </a:bodyPr>
          <a:lstStyle/>
          <a:p>
            <a:r>
              <a:rPr lang="en-US" dirty="0">
                <a:solidFill>
                  <a:srgbClr val="FFFFFF"/>
                </a:solidFill>
              </a:rPr>
              <a:t>IB diploma </a:t>
            </a:r>
            <a:r>
              <a:rPr lang="en-US" dirty="0" err="1">
                <a:solidFill>
                  <a:srgbClr val="FFFFFF"/>
                </a:solidFill>
              </a:rPr>
              <a:t>programme</a:t>
            </a:r>
            <a:r>
              <a:rPr lang="en-US" dirty="0">
                <a:solidFill>
                  <a:srgbClr val="FFFFFF"/>
                </a:solidFill>
              </a:rPr>
              <a:t> overview</a:t>
            </a:r>
          </a:p>
        </p:txBody>
      </p:sp>
      <p:sp>
        <p:nvSpPr>
          <p:cNvPr id="3" name="Content Placeholder 2"/>
          <p:cNvSpPr>
            <a:spLocks noGrp="1"/>
          </p:cNvSpPr>
          <p:nvPr>
            <p:ph idx="1"/>
          </p:nvPr>
        </p:nvSpPr>
        <p:spPr>
          <a:xfrm>
            <a:off x="484742" y="2104222"/>
            <a:ext cx="11325340" cy="4252511"/>
          </a:xfrm>
        </p:spPr>
        <p:txBody>
          <a:bodyPr>
            <a:normAutofit/>
          </a:bodyPr>
          <a:lstStyle/>
          <a:p>
            <a:r>
              <a:rPr lang="en-US" sz="2400" dirty="0"/>
              <a:t>The International Baccalaureate® (IB) Diploma </a:t>
            </a:r>
            <a:r>
              <a:rPr lang="en-US" sz="2400" dirty="0" err="1"/>
              <a:t>Programme</a:t>
            </a:r>
            <a:r>
              <a:rPr lang="en-US" sz="2400" dirty="0"/>
              <a:t> (DP) is designed for highly motivated students interested in earning the IB Diploma, or individual IB Courses, in addition to their high school diploma. Students enter the two-year Diploma </a:t>
            </a:r>
            <a:r>
              <a:rPr lang="en-US" sz="2400" dirty="0" err="1"/>
              <a:t>Programme</a:t>
            </a:r>
            <a:r>
              <a:rPr lang="en-US" sz="2400" dirty="0"/>
              <a:t> as a high school junior.</a:t>
            </a:r>
          </a:p>
          <a:p>
            <a:r>
              <a:rPr lang="en-US" sz="2400" dirty="0"/>
              <a:t>IB offers high quality </a:t>
            </a:r>
            <a:r>
              <a:rPr lang="en-US" sz="2400" dirty="0" err="1"/>
              <a:t>programmes</a:t>
            </a:r>
            <a:r>
              <a:rPr lang="en-US" sz="2400" dirty="0"/>
              <a:t> of international education to a worldwide community of schools. The </a:t>
            </a:r>
            <a:r>
              <a:rPr lang="en-US" sz="2400" dirty="0" err="1"/>
              <a:t>Programme</a:t>
            </a:r>
            <a:r>
              <a:rPr lang="en-US" sz="2400" dirty="0"/>
              <a:t> began in 1968 as a non-profit education foundation. It was designed to provide a consistent education for internationally minded students preparing for college, by providing a common curriculum and common assessments.</a:t>
            </a:r>
            <a:endParaRPr sz="2400" dirty="0"/>
          </a:p>
        </p:txBody>
      </p:sp>
      <p:pic>
        <p:nvPicPr>
          <p:cNvPr id="5" name="Picture 4">
            <a:extLst>
              <a:ext uri="{FF2B5EF4-FFF2-40B4-BE49-F238E27FC236}">
                <a16:creationId xmlns:a16="http://schemas.microsoft.com/office/drawing/2014/main" id="{9D9BC585-1BCE-42BE-A003-F1DDFFD07D94}"/>
              </a:ext>
            </a:extLst>
          </p:cNvPr>
          <p:cNvPicPr>
            <a:picLocks noChangeAspect="1"/>
          </p:cNvPicPr>
          <p:nvPr/>
        </p:nvPicPr>
        <p:blipFill>
          <a:blip r:embed="rId2"/>
          <a:stretch>
            <a:fillRect/>
          </a:stretch>
        </p:blipFill>
        <p:spPr>
          <a:xfrm>
            <a:off x="266851" y="597334"/>
            <a:ext cx="3635409" cy="1090622"/>
          </a:xfrm>
          <a:prstGeom prst="rect">
            <a:avLst/>
          </a:prstGeom>
        </p:spPr>
      </p:pic>
    </p:spTree>
    <p:extLst>
      <p:ext uri="{BB962C8B-B14F-4D97-AF65-F5344CB8AC3E}">
        <p14:creationId xmlns:p14="http://schemas.microsoft.com/office/powerpoint/2010/main" val="10160407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1157" y="1002166"/>
            <a:ext cx="7700790" cy="1371580"/>
          </a:xfrm>
        </p:spPr>
        <p:txBody>
          <a:bodyPr>
            <a:normAutofit/>
          </a:bodyPr>
          <a:lstStyle/>
          <a:p>
            <a:r>
              <a:rPr lang="en-US" dirty="0">
                <a:solidFill>
                  <a:srgbClr val="FFFFFF"/>
                </a:solidFill>
              </a:rPr>
              <a:t>IB diploma </a:t>
            </a:r>
            <a:r>
              <a:rPr lang="en-US" dirty="0" err="1">
                <a:solidFill>
                  <a:srgbClr val="FFFFFF"/>
                </a:solidFill>
              </a:rPr>
              <a:t>programme</a:t>
            </a:r>
            <a:r>
              <a:rPr lang="en-US" dirty="0">
                <a:solidFill>
                  <a:srgbClr val="FFFFFF"/>
                </a:solidFill>
              </a:rPr>
              <a:t> overview</a:t>
            </a:r>
          </a:p>
        </p:txBody>
      </p:sp>
      <p:sp>
        <p:nvSpPr>
          <p:cNvPr id="3" name="Content Placeholder 2"/>
          <p:cNvSpPr>
            <a:spLocks noGrp="1"/>
          </p:cNvSpPr>
          <p:nvPr>
            <p:ph idx="1"/>
          </p:nvPr>
        </p:nvSpPr>
        <p:spPr>
          <a:xfrm>
            <a:off x="550843" y="2082188"/>
            <a:ext cx="10983817" cy="4274545"/>
          </a:xfrm>
        </p:spPr>
        <p:txBody>
          <a:bodyPr>
            <a:normAutofit/>
          </a:bodyPr>
          <a:lstStyle/>
          <a:p>
            <a:r>
              <a:rPr lang="en-US" sz="2400" dirty="0"/>
              <a:t>IB </a:t>
            </a:r>
            <a:r>
              <a:rPr lang="en-US" sz="2400" dirty="0" err="1"/>
              <a:t>Programmes</a:t>
            </a:r>
            <a:r>
              <a:rPr lang="en-US" sz="2400" dirty="0"/>
              <a:t> promote the education of the whole person, emphasizing intellectual, personal, emotional and social growth through all domains of knowledge. The IB approach is interdisciplinary and requires students to apply learning in one course to learning in another. Students learn to transfer critical and conceptual thinking from one situation to the next. </a:t>
            </a:r>
          </a:p>
          <a:p>
            <a:r>
              <a:rPr lang="en-US" sz="2400" dirty="0"/>
              <a:t>Additionally, the curriculum encourages the study of international perspectives so students are prepared to navigate the increasingly global marketplace. Today, there are more than 1,101,000 IB students in 3,584 schools in 145 countries.</a:t>
            </a:r>
            <a:endParaRPr sz="2400" dirty="0"/>
          </a:p>
        </p:txBody>
      </p:sp>
      <p:pic>
        <p:nvPicPr>
          <p:cNvPr id="5" name="Picture 4">
            <a:extLst>
              <a:ext uri="{FF2B5EF4-FFF2-40B4-BE49-F238E27FC236}">
                <a16:creationId xmlns:a16="http://schemas.microsoft.com/office/drawing/2014/main" id="{D39AD6BA-8E53-4177-BEA8-B79F58460DF2}"/>
              </a:ext>
            </a:extLst>
          </p:cNvPr>
          <p:cNvPicPr>
            <a:picLocks noChangeAspect="1"/>
          </p:cNvPicPr>
          <p:nvPr/>
        </p:nvPicPr>
        <p:blipFill>
          <a:blip r:embed="rId2"/>
          <a:stretch>
            <a:fillRect/>
          </a:stretch>
        </p:blipFill>
        <p:spPr>
          <a:xfrm>
            <a:off x="229223" y="590037"/>
            <a:ext cx="3659731" cy="1097919"/>
          </a:xfrm>
          <a:prstGeom prst="rect">
            <a:avLst/>
          </a:prstGeom>
        </p:spPr>
      </p:pic>
    </p:spTree>
    <p:extLst>
      <p:ext uri="{BB962C8B-B14F-4D97-AF65-F5344CB8AC3E}">
        <p14:creationId xmlns:p14="http://schemas.microsoft.com/office/powerpoint/2010/main" val="25379498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246" y="1081024"/>
            <a:ext cx="9603275" cy="1371580"/>
          </a:xfrm>
        </p:spPr>
        <p:txBody>
          <a:bodyPr>
            <a:normAutofit/>
          </a:bodyPr>
          <a:lstStyle/>
          <a:p>
            <a:r>
              <a:rPr lang="en-US" dirty="0">
                <a:solidFill>
                  <a:srgbClr val="FFFFFF"/>
                </a:solidFill>
              </a:rPr>
              <a:t>IB </a:t>
            </a:r>
            <a:r>
              <a:rPr lang="en-US" dirty="0" err="1">
                <a:solidFill>
                  <a:srgbClr val="FFFFFF"/>
                </a:solidFill>
              </a:rPr>
              <a:t>programme</a:t>
            </a:r>
            <a:r>
              <a:rPr lang="en-US" dirty="0">
                <a:solidFill>
                  <a:srgbClr val="FFFFFF"/>
                </a:solidFill>
              </a:rPr>
              <a:t> at </a:t>
            </a:r>
            <a:r>
              <a:rPr lang="en-US" dirty="0" err="1">
                <a:solidFill>
                  <a:srgbClr val="FFFFFF"/>
                </a:solidFill>
              </a:rPr>
              <a:t>qsi</a:t>
            </a:r>
            <a:r>
              <a:rPr lang="en-US" dirty="0">
                <a:solidFill>
                  <a:srgbClr val="FFFFFF"/>
                </a:solidFill>
              </a:rPr>
              <a:t> </a:t>
            </a:r>
            <a:r>
              <a:rPr lang="en-US" dirty="0" err="1">
                <a:solidFill>
                  <a:srgbClr val="FFFFFF"/>
                </a:solidFill>
              </a:rPr>
              <a:t>chengdu</a:t>
            </a:r>
            <a:endParaRPr lang="en-US" dirty="0">
              <a:solidFill>
                <a:srgbClr val="FFFFFF"/>
              </a:solidFill>
            </a:endParaRPr>
          </a:p>
        </p:txBody>
      </p:sp>
      <p:sp>
        <p:nvSpPr>
          <p:cNvPr id="3" name="Content Placeholder 2"/>
          <p:cNvSpPr>
            <a:spLocks noGrp="1"/>
          </p:cNvSpPr>
          <p:nvPr>
            <p:ph idx="1"/>
          </p:nvPr>
        </p:nvSpPr>
        <p:spPr>
          <a:xfrm>
            <a:off x="396606" y="2452604"/>
            <a:ext cx="11666863" cy="4311754"/>
          </a:xfrm>
        </p:spPr>
        <p:txBody>
          <a:bodyPr>
            <a:normAutofit/>
          </a:bodyPr>
          <a:lstStyle/>
          <a:p>
            <a:r>
              <a:rPr lang="en-US" sz="2400" dirty="0"/>
              <a:t>QSI International School of Chengdu was granted authorization to offer the International Baccalaureate Diploma Program (IBDP) in May 2015. QSI Chengdu offers a varied range of IBDP subjects from which students can tailor study programs that best suit their immediate needs, personal interests and future goals. The current IB course offerings for students at QSI Chengdu are listed on the following slides.</a:t>
            </a:r>
          </a:p>
        </p:txBody>
      </p:sp>
      <p:pic>
        <p:nvPicPr>
          <p:cNvPr id="5" name="Picture 4" descr="A black sign with white text&#10;&#10;Description generated with high confidence">
            <a:extLst>
              <a:ext uri="{FF2B5EF4-FFF2-40B4-BE49-F238E27FC236}">
                <a16:creationId xmlns:a16="http://schemas.microsoft.com/office/drawing/2014/main" id="{6739E82A-8494-40C6-9FAC-9B56BD61BE43}"/>
              </a:ext>
            </a:extLst>
          </p:cNvPr>
          <p:cNvPicPr>
            <a:picLocks noChangeAspect="1"/>
          </p:cNvPicPr>
          <p:nvPr/>
        </p:nvPicPr>
        <p:blipFill>
          <a:blip r:embed="rId3"/>
          <a:stretch>
            <a:fillRect/>
          </a:stretch>
        </p:blipFill>
        <p:spPr>
          <a:xfrm>
            <a:off x="7271133" y="588937"/>
            <a:ext cx="4920867" cy="984173"/>
          </a:xfrm>
          <a:prstGeom prst="rect">
            <a:avLst/>
          </a:prstGeom>
        </p:spPr>
      </p:pic>
    </p:spTree>
    <p:extLst>
      <p:ext uri="{BB962C8B-B14F-4D97-AF65-F5344CB8AC3E}">
        <p14:creationId xmlns:p14="http://schemas.microsoft.com/office/powerpoint/2010/main" val="16458148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1002166"/>
            <a:ext cx="10049014" cy="1371580"/>
          </a:xfrm>
        </p:spPr>
        <p:txBody>
          <a:bodyPr>
            <a:normAutofit/>
          </a:bodyPr>
          <a:lstStyle/>
          <a:p>
            <a:r>
              <a:rPr lang="en-US" dirty="0">
                <a:solidFill>
                  <a:srgbClr val="FFFFFF"/>
                </a:solidFill>
              </a:rPr>
              <a:t>IB </a:t>
            </a:r>
            <a:r>
              <a:rPr lang="en-US" dirty="0" err="1">
                <a:solidFill>
                  <a:srgbClr val="FFFFFF"/>
                </a:solidFill>
              </a:rPr>
              <a:t>programme</a:t>
            </a:r>
            <a:r>
              <a:rPr lang="en-US" dirty="0">
                <a:solidFill>
                  <a:srgbClr val="FFFFFF"/>
                </a:solidFill>
              </a:rPr>
              <a:t> requirements</a:t>
            </a:r>
          </a:p>
        </p:txBody>
      </p:sp>
      <p:sp>
        <p:nvSpPr>
          <p:cNvPr id="3" name="Content Placeholder 2"/>
          <p:cNvSpPr>
            <a:spLocks noGrp="1"/>
          </p:cNvSpPr>
          <p:nvPr>
            <p:ph idx="1"/>
          </p:nvPr>
        </p:nvSpPr>
        <p:spPr>
          <a:xfrm>
            <a:off x="771181" y="2016088"/>
            <a:ext cx="10399923" cy="4748270"/>
          </a:xfrm>
        </p:spPr>
        <p:txBody>
          <a:bodyPr>
            <a:normAutofit/>
          </a:bodyPr>
          <a:lstStyle/>
          <a:p>
            <a:r>
              <a:rPr lang="en-US" sz="2400" dirty="0"/>
              <a:t>To be awarded the IB diploma, students must satisfy the course requirements in one course from each of the six groups listed.  At least three and not more than four courses are taken at higher level (HL—240 hours over two years), the others at standard level (SL—150 hours over two years). </a:t>
            </a:r>
          </a:p>
          <a:p>
            <a:r>
              <a:rPr lang="en-US" sz="2400" dirty="0"/>
              <a:t>Additionally, students must complete a Theory of Knowledge (TOK) component which is designed to foster critical reflection on students’ own knowledge and experience; a program of Creativity,  Action, and Service (CAS); and an extended essay (EE) of 4,000 words on a topic of personal interest.</a:t>
            </a:r>
            <a:endParaRPr sz="2400" dirty="0"/>
          </a:p>
        </p:txBody>
      </p:sp>
      <p:pic>
        <p:nvPicPr>
          <p:cNvPr id="9" name="Picture 8" descr="A close up of a logo&#10;&#10;Description generated with very high confidence">
            <a:extLst>
              <a:ext uri="{FF2B5EF4-FFF2-40B4-BE49-F238E27FC236}">
                <a16:creationId xmlns:a16="http://schemas.microsoft.com/office/drawing/2014/main" id="{B7F2AC48-D3F4-4789-B9CC-29C1F6220AE6}"/>
              </a:ext>
            </a:extLst>
          </p:cNvPr>
          <p:cNvPicPr>
            <a:picLocks noChangeAspect="1"/>
          </p:cNvPicPr>
          <p:nvPr/>
        </p:nvPicPr>
        <p:blipFill>
          <a:blip r:embed="rId2"/>
          <a:stretch>
            <a:fillRect/>
          </a:stretch>
        </p:blipFill>
        <p:spPr>
          <a:xfrm>
            <a:off x="9402016" y="-414448"/>
            <a:ext cx="3305675" cy="2654728"/>
          </a:xfrm>
          <a:prstGeom prst="rect">
            <a:avLst/>
          </a:prstGeom>
        </p:spPr>
      </p:pic>
    </p:spTree>
    <p:extLst>
      <p:ext uri="{BB962C8B-B14F-4D97-AF65-F5344CB8AC3E}">
        <p14:creationId xmlns:p14="http://schemas.microsoft.com/office/powerpoint/2010/main" val="4172577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892" y="710040"/>
            <a:ext cx="9603275" cy="1371580"/>
          </a:xfrm>
        </p:spPr>
        <p:txBody>
          <a:bodyPr>
            <a:normAutofit/>
          </a:bodyPr>
          <a:lstStyle/>
          <a:p>
            <a:r>
              <a:rPr lang="en-US" dirty="0" err="1">
                <a:solidFill>
                  <a:srgbClr val="FFFFFF"/>
                </a:solidFill>
              </a:rPr>
              <a:t>Ib</a:t>
            </a:r>
            <a:r>
              <a:rPr lang="en-US" dirty="0">
                <a:solidFill>
                  <a:srgbClr val="FFFFFF"/>
                </a:solidFill>
              </a:rPr>
              <a:t> diploma </a:t>
            </a:r>
            <a:br>
              <a:rPr lang="en-US" dirty="0">
                <a:solidFill>
                  <a:srgbClr val="FFFFFF"/>
                </a:solidFill>
              </a:rPr>
            </a:br>
            <a:r>
              <a:rPr lang="en-US" dirty="0" err="1">
                <a:solidFill>
                  <a:srgbClr val="FFFFFF"/>
                </a:solidFill>
              </a:rPr>
              <a:t>programme</a:t>
            </a:r>
            <a:r>
              <a:rPr lang="en-US" dirty="0">
                <a:solidFill>
                  <a:srgbClr val="FFFFFF"/>
                </a:solidFill>
              </a:rPr>
              <a:t> model</a:t>
            </a:r>
          </a:p>
        </p:txBody>
      </p:sp>
      <p:pic>
        <p:nvPicPr>
          <p:cNvPr id="8" name="Content Placeholder 7">
            <a:extLst>
              <a:ext uri="{FF2B5EF4-FFF2-40B4-BE49-F238E27FC236}">
                <a16:creationId xmlns:a16="http://schemas.microsoft.com/office/drawing/2014/main" id="{CE84195F-213A-4DB9-ACE6-20BD088980F4}"/>
              </a:ext>
            </a:extLst>
          </p:cNvPr>
          <p:cNvPicPr>
            <a:picLocks noGrp="1" noChangeAspect="1"/>
          </p:cNvPicPr>
          <p:nvPr>
            <p:ph idx="1"/>
          </p:nvPr>
        </p:nvPicPr>
        <p:blipFill>
          <a:blip r:embed="rId2"/>
          <a:stretch>
            <a:fillRect/>
          </a:stretch>
        </p:blipFill>
        <p:spPr>
          <a:xfrm>
            <a:off x="5475793" y="154236"/>
            <a:ext cx="6576659" cy="6576659"/>
          </a:xfrm>
        </p:spPr>
      </p:pic>
      <p:sp>
        <p:nvSpPr>
          <p:cNvPr id="12" name="Content Placeholder 5">
            <a:extLst>
              <a:ext uri="{FF2B5EF4-FFF2-40B4-BE49-F238E27FC236}">
                <a16:creationId xmlns:a16="http://schemas.microsoft.com/office/drawing/2014/main" id="{6AF2E210-1E74-42D5-BA04-45D03A54EEA5}"/>
              </a:ext>
            </a:extLst>
          </p:cNvPr>
          <p:cNvSpPr txBox="1">
            <a:spLocks/>
          </p:cNvSpPr>
          <p:nvPr/>
        </p:nvSpPr>
        <p:spPr>
          <a:xfrm>
            <a:off x="831308" y="2269476"/>
            <a:ext cx="3810000" cy="4327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CA" sz="3600" dirty="0">
                <a:latin typeface="Times New Roman" panose="02020603050405020304" pitchFamily="18" charset="0"/>
                <a:cs typeface="Times New Roman" panose="02020603050405020304" pitchFamily="18" charset="0"/>
              </a:rPr>
              <a:t>6 Core Subjects</a:t>
            </a:r>
          </a:p>
          <a:p>
            <a:r>
              <a:rPr lang="en-CA" sz="3600" dirty="0">
                <a:latin typeface="Times New Roman" panose="02020603050405020304" pitchFamily="18" charset="0"/>
                <a:cs typeface="Times New Roman" panose="02020603050405020304" pitchFamily="18" charset="0"/>
              </a:rPr>
              <a:t>Extended Essay</a:t>
            </a:r>
          </a:p>
          <a:p>
            <a:r>
              <a:rPr lang="en-CA" sz="3600" dirty="0" err="1">
                <a:latin typeface="Times New Roman" panose="02020603050405020304" pitchFamily="18" charset="0"/>
                <a:cs typeface="Times New Roman" panose="02020603050405020304" pitchFamily="18" charset="0"/>
              </a:rPr>
              <a:t>ToK</a:t>
            </a:r>
            <a:endParaRPr lang="en-CA" sz="3600" dirty="0">
              <a:latin typeface="Times New Roman" panose="02020603050405020304" pitchFamily="18" charset="0"/>
              <a:cs typeface="Times New Roman" panose="02020603050405020304" pitchFamily="18" charset="0"/>
            </a:endParaRPr>
          </a:p>
          <a:p>
            <a:r>
              <a:rPr lang="en-CA" sz="3600" dirty="0">
                <a:latin typeface="Times New Roman" panose="02020603050405020304" pitchFamily="18" charset="0"/>
                <a:cs typeface="Times New Roman" panose="02020603050405020304" pitchFamily="18" charset="0"/>
              </a:rPr>
              <a:t>CAS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30899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892" y="710040"/>
            <a:ext cx="9603275" cy="1371580"/>
          </a:xfrm>
        </p:spPr>
        <p:txBody>
          <a:bodyPr>
            <a:normAutofit/>
          </a:bodyPr>
          <a:lstStyle/>
          <a:p>
            <a:r>
              <a:rPr lang="en-US" dirty="0" err="1">
                <a:solidFill>
                  <a:srgbClr val="FFFFFF"/>
                </a:solidFill>
              </a:rPr>
              <a:t>Ib</a:t>
            </a:r>
            <a:r>
              <a:rPr lang="en-US" dirty="0">
                <a:solidFill>
                  <a:srgbClr val="FFFFFF"/>
                </a:solidFill>
              </a:rPr>
              <a:t> diploma </a:t>
            </a:r>
            <a:br>
              <a:rPr lang="en-US" dirty="0">
                <a:solidFill>
                  <a:srgbClr val="FFFFFF"/>
                </a:solidFill>
              </a:rPr>
            </a:br>
            <a:r>
              <a:rPr lang="en-US" dirty="0" err="1">
                <a:solidFill>
                  <a:srgbClr val="FFFFFF"/>
                </a:solidFill>
              </a:rPr>
              <a:t>programme</a:t>
            </a:r>
            <a:r>
              <a:rPr lang="en-US" dirty="0">
                <a:solidFill>
                  <a:srgbClr val="FFFFFF"/>
                </a:solidFill>
              </a:rPr>
              <a:t> model</a:t>
            </a:r>
          </a:p>
        </p:txBody>
      </p:sp>
      <p:pic>
        <p:nvPicPr>
          <p:cNvPr id="8" name="Content Placeholder 7">
            <a:extLst>
              <a:ext uri="{FF2B5EF4-FFF2-40B4-BE49-F238E27FC236}">
                <a16:creationId xmlns:a16="http://schemas.microsoft.com/office/drawing/2014/main" id="{CE84195F-213A-4DB9-ACE6-20BD088980F4}"/>
              </a:ext>
            </a:extLst>
          </p:cNvPr>
          <p:cNvPicPr>
            <a:picLocks noGrp="1" noChangeAspect="1"/>
          </p:cNvPicPr>
          <p:nvPr>
            <p:ph idx="1"/>
          </p:nvPr>
        </p:nvPicPr>
        <p:blipFill>
          <a:blip r:embed="rId3"/>
          <a:stretch>
            <a:fillRect/>
          </a:stretch>
        </p:blipFill>
        <p:spPr>
          <a:xfrm>
            <a:off x="5475793" y="154236"/>
            <a:ext cx="6576659" cy="6576659"/>
          </a:xfrm>
        </p:spPr>
      </p:pic>
      <p:sp>
        <p:nvSpPr>
          <p:cNvPr id="12" name="Content Placeholder 5">
            <a:extLst>
              <a:ext uri="{FF2B5EF4-FFF2-40B4-BE49-F238E27FC236}">
                <a16:creationId xmlns:a16="http://schemas.microsoft.com/office/drawing/2014/main" id="{6AF2E210-1E74-42D5-BA04-45D03A54EEA5}"/>
              </a:ext>
            </a:extLst>
          </p:cNvPr>
          <p:cNvSpPr txBox="1">
            <a:spLocks/>
          </p:cNvSpPr>
          <p:nvPr/>
        </p:nvSpPr>
        <p:spPr>
          <a:xfrm>
            <a:off x="506774" y="2401678"/>
            <a:ext cx="4417765" cy="4194924"/>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CA" sz="3200" b="1" dirty="0">
                <a:cs typeface="Times New Roman" panose="02020603050405020304" pitchFamily="18" charset="0"/>
              </a:rPr>
              <a:t>Group 1:</a:t>
            </a:r>
          </a:p>
          <a:p>
            <a:pPr marL="0" indent="0">
              <a:buNone/>
            </a:pPr>
            <a:r>
              <a:rPr lang="en-US" sz="3200" b="1" dirty="0"/>
              <a:t>IB English A</a:t>
            </a:r>
          </a:p>
          <a:p>
            <a:pPr marL="0" indent="0">
              <a:buNone/>
            </a:pPr>
            <a:endParaRPr lang="en-US" sz="1200" b="1" dirty="0"/>
          </a:p>
          <a:p>
            <a:r>
              <a:rPr lang="en-US" b="1" dirty="0"/>
              <a:t>Language and Literature (HL and SL)</a:t>
            </a:r>
            <a:br>
              <a:rPr lang="en-US" dirty="0"/>
            </a:br>
            <a:r>
              <a:rPr lang="en-US" b="1" dirty="0"/>
              <a:t>Instructor: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05988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402</TotalTime>
  <Words>1438</Words>
  <Application>Microsoft Office PowerPoint</Application>
  <PresentationFormat>Widescreen</PresentationFormat>
  <Paragraphs>170</Paragraphs>
  <Slides>31</Slides>
  <Notes>18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Gill Sans MT</vt:lpstr>
      <vt:lpstr>Times New Roman</vt:lpstr>
      <vt:lpstr>Gallery</vt:lpstr>
      <vt:lpstr>International Baccalaureate introduction</vt:lpstr>
      <vt:lpstr>IB Mission statement</vt:lpstr>
      <vt:lpstr>Ideal ib candidate profile</vt:lpstr>
      <vt:lpstr>IB diploma programme overview</vt:lpstr>
      <vt:lpstr>IB diploma programme overview</vt:lpstr>
      <vt:lpstr>IB programme at qsi chengdu</vt:lpstr>
      <vt:lpstr>IB programme requirements</vt:lpstr>
      <vt:lpstr>Ib diploma  programme model</vt:lpstr>
      <vt:lpstr>Ib diploma  programme model</vt:lpstr>
      <vt:lpstr>Ib diploma  programme model</vt:lpstr>
      <vt:lpstr>Ib diploma  programme model</vt:lpstr>
      <vt:lpstr>Ib diploma  programme model</vt:lpstr>
      <vt:lpstr>Ib diploma  programme model</vt:lpstr>
      <vt:lpstr>Ib diploma  programme model</vt:lpstr>
      <vt:lpstr>Ib diploma  programme model</vt:lpstr>
      <vt:lpstr>The IB learner profile</vt:lpstr>
      <vt:lpstr>The Difference between ap and IB</vt:lpstr>
      <vt:lpstr>Academic honesty</vt:lpstr>
      <vt:lpstr>Approaches to Learning (ATL)</vt:lpstr>
      <vt:lpstr>Ib diploma programme and college </vt:lpstr>
      <vt:lpstr>The DP curriculum prepares students  for college </vt:lpstr>
      <vt:lpstr>IB students more likely to succeed  in college </vt:lpstr>
      <vt:lpstr>IB students more likely to succeed  in college </vt:lpstr>
      <vt:lpstr>IB students more likely to succeed  in college </vt:lpstr>
      <vt:lpstr>Colleges seek ib students</vt:lpstr>
      <vt:lpstr>Statistics from 2012</vt:lpstr>
      <vt:lpstr>PowerPoint Presentation</vt:lpstr>
      <vt:lpstr>statistics</vt:lpstr>
      <vt:lpstr>IB Diploma Program  Advantages</vt:lpstr>
      <vt:lpstr>IB diploma programme testimonial video</vt:lpstr>
      <vt:lpstr>Want to know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Baccalaureate</dc:title>
  <dc:creator>Ryan Benson</dc:creator>
  <cp:lastModifiedBy>Ryan Benson</cp:lastModifiedBy>
  <cp:revision>60</cp:revision>
  <dcterms:created xsi:type="dcterms:W3CDTF">2017-07-17T00:50:04Z</dcterms:created>
  <dcterms:modified xsi:type="dcterms:W3CDTF">2017-07-18T19:17:20Z</dcterms:modified>
</cp:coreProperties>
</file>